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58" r:id="rId5"/>
    <p:sldId id="488" r:id="rId6"/>
    <p:sldId id="487" r:id="rId7"/>
    <p:sldId id="489" r:id="rId8"/>
    <p:sldId id="260" r:id="rId9"/>
    <p:sldId id="417" r:id="rId10"/>
    <p:sldId id="383" r:id="rId11"/>
    <p:sldId id="384" r:id="rId12"/>
    <p:sldId id="385" r:id="rId13"/>
    <p:sldId id="406" r:id="rId14"/>
    <p:sldId id="393" r:id="rId15"/>
    <p:sldId id="261" r:id="rId16"/>
    <p:sldId id="371" r:id="rId17"/>
    <p:sldId id="336" r:id="rId18"/>
    <p:sldId id="342" r:id="rId19"/>
    <p:sldId id="368" r:id="rId20"/>
    <p:sldId id="376" r:id="rId21"/>
    <p:sldId id="372" r:id="rId22"/>
    <p:sldId id="262" r:id="rId23"/>
    <p:sldId id="370" r:id="rId24"/>
    <p:sldId id="439" r:id="rId25"/>
    <p:sldId id="482" r:id="rId26"/>
    <p:sldId id="463" r:id="rId27"/>
    <p:sldId id="377" r:id="rId28"/>
    <p:sldId id="469" r:id="rId29"/>
    <p:sldId id="470" r:id="rId30"/>
    <p:sldId id="412" r:id="rId31"/>
    <p:sldId id="382" r:id="rId32"/>
    <p:sldId id="386" r:id="rId33"/>
    <p:sldId id="396" r:id="rId34"/>
    <p:sldId id="263" r:id="rId35"/>
    <p:sldId id="462" r:id="rId36"/>
    <p:sldId id="484" r:id="rId37"/>
    <p:sldId id="485" r:id="rId38"/>
    <p:sldId id="486" r:id="rId39"/>
    <p:sldId id="40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80D38-3542-45C1-B1C6-88598C5A40A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FC35-38B1-487E-BAB6-C75ABB1A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4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9FDB6B7-6A1B-474B-82E3-752559673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67CFEA-A355-4561-B69A-4D69BD85E444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1747" name="Rectangle 1026">
            <a:extLst>
              <a:ext uri="{FF2B5EF4-FFF2-40B4-BE49-F238E27FC236}">
                <a16:creationId xmlns:a16="http://schemas.microsoft.com/office/drawing/2014/main" id="{220086BF-CBE2-4C6D-AA4B-7F8A3C708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>
            <a:extLst>
              <a:ext uri="{FF2B5EF4-FFF2-40B4-BE49-F238E27FC236}">
                <a16:creationId xmlns:a16="http://schemas.microsoft.com/office/drawing/2014/main" id="{7002F321-9D3D-4C7E-B0F6-F1A14DA3B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5A6BE2EB-94E6-475E-85C4-7D0656C562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1543F8-3FD9-4F1D-BC59-92CFCE0FDBFF}" type="slidenum">
              <a:rPr lang="en-US" altLang="en-US" sz="1200">
                <a:latin typeface="Times" panose="02020603050405020304" pitchFamily="18" charset="0"/>
              </a:rPr>
              <a:pPr/>
              <a:t>24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C046A304-2736-46D1-A9EA-8324CD8B9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2CF999F-5209-40B8-A678-DD07562F8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DF3D35CE-862C-4921-A68C-8068FBB47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24EB28-1B0F-45B9-9D80-FB3AC32AE272}" type="slidenum">
              <a:rPr lang="en-US" altLang="en-US" sz="1200">
                <a:latin typeface="Times" panose="02020603050405020304" pitchFamily="18" charset="0"/>
              </a:rPr>
              <a:pPr/>
              <a:t>25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BCE7AB38-A0FD-4116-82C1-1298B2D96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3BAB1BB-2D7D-4840-A04B-C81D6900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9113F3CC-ED15-4633-B50C-275AD745C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4E3EA4-1A79-49D6-9D03-24A9CB98CDF4}" type="slidenum">
              <a:rPr lang="en-US" altLang="en-US" sz="1200">
                <a:latin typeface="Times" panose="02020603050405020304" pitchFamily="18" charset="0"/>
              </a:rPr>
              <a:pPr/>
              <a:t>26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7A61D645-48EF-458D-B76F-4452EB3B9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115B6CD-8A95-4064-90BE-EF6DC5A96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</a:rPr>
              <a:t>Pumping H+ across membrane … what is energy to fuel that?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</a:rPr>
              <a:t>Can’t be ATP!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that would cost you what you want to make!  </a:t>
            </a:r>
          </a:p>
          <a:p>
            <a:pPr marL="625475" lvl="1" indent="-168275"/>
            <a:r>
              <a:rPr lang="en-US" altLang="en-US">
                <a:latin typeface="Arial" panose="020B0604020202020204" pitchFamily="34" charset="0"/>
              </a:rPr>
              <a:t>Its like cutting off your leg to buy a new pair of shoes. :-(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</a:rPr>
              <a:t>Flow of electrons powers pumping of H</a:t>
            </a:r>
            <a:r>
              <a:rPr lang="en-US" altLang="en-US" baseline="30000">
                <a:latin typeface="Arial" panose="020B0604020202020204" pitchFamily="34" charset="0"/>
              </a:rPr>
              <a:t>+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endParaRPr lang="en-US" altLang="en-US" baseline="30000">
              <a:latin typeface="Arial" panose="020B0604020202020204" pitchFamily="34" charset="0"/>
            </a:endParaRPr>
          </a:p>
          <a:p>
            <a:pPr marL="169863" indent="-169863" algn="ctr"/>
            <a:r>
              <a:rPr lang="en-US" altLang="en-US">
                <a:latin typeface="Arial" panose="020B0604020202020204" pitchFamily="34" charset="0"/>
              </a:rPr>
              <a:t>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is 2 oxygen atoms both looking for electrons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F0066A3-E747-4A50-8E35-CF658C8121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63617A9-7B68-41B9-B780-F7218B1F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6A33762-A28C-4593-9F1C-D29D0B5AA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16C8EE-8AFD-4EA3-9958-362F08EF6E24}" type="slidenum">
              <a:rPr lang="en-US" altLang="en-US" sz="1200">
                <a:latin typeface="Times" panose="02020603050405020304" pitchFamily="18" charset="0"/>
              </a:rPr>
              <a:pPr/>
              <a:t>27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8A1A1653-4E81-477A-A7F2-CE1B83DE2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48273C-2D16-48D7-842B-19151173F8FA}" type="slidenum">
              <a:rPr lang="en-US" altLang="en-US" sz="1200">
                <a:latin typeface="Times" panose="02020603050405020304" pitchFamily="18" charset="0"/>
              </a:rPr>
              <a:pPr/>
              <a:t>28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07DA96B2-8E48-4F3F-A118-4564DECF5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C7D09CF4-05BF-4C5B-A2D9-39B947915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7809985C-CAD0-4779-B04D-89134CCFE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7E40F9-FDBD-480B-8C0B-5E3206EA0BA9}" type="slidenum">
              <a:rPr lang="en-US" altLang="en-US" sz="1200">
                <a:latin typeface="Times" panose="02020603050405020304" pitchFamily="18" charset="0"/>
              </a:rPr>
              <a:pPr/>
              <a:t>29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2AA367A4-E295-4219-8D5D-29B9D634F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88661DC5-A116-4948-96A9-0A44455B8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Where did the glucose come from?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from food eaten</a:t>
            </a:r>
          </a:p>
          <a:p>
            <a:r>
              <a:rPr lang="en-US" altLang="en-US">
                <a:latin typeface="Arial" panose="020B0604020202020204" pitchFamily="34" charset="0"/>
              </a:rPr>
              <a:t>Where did the 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come from?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breathed in</a:t>
            </a:r>
          </a:p>
          <a:p>
            <a:r>
              <a:rPr lang="en-US" altLang="en-US">
                <a:latin typeface="Arial" panose="020B0604020202020204" pitchFamily="34" charset="0"/>
              </a:rPr>
              <a:t>Where did the CO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come from?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oxidized carbons cleaved off of the sugars (Krebs Cycle)</a:t>
            </a:r>
          </a:p>
          <a:p>
            <a:r>
              <a:rPr lang="en-US" altLang="en-US">
                <a:latin typeface="Arial" panose="020B0604020202020204" pitchFamily="34" charset="0"/>
              </a:rPr>
              <a:t>Where did the CO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go?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exhaled</a:t>
            </a:r>
          </a:p>
          <a:p>
            <a:r>
              <a:rPr lang="en-US" altLang="en-US">
                <a:latin typeface="Arial" panose="020B0604020202020204" pitchFamily="34" charset="0"/>
              </a:rPr>
              <a:t>Where did the H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O come from?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from 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after it accepts electrons in ETC</a:t>
            </a:r>
          </a:p>
          <a:p>
            <a:r>
              <a:rPr lang="en-US" altLang="en-US">
                <a:latin typeface="Arial" panose="020B0604020202020204" pitchFamily="34" charset="0"/>
              </a:rPr>
              <a:t>Where did the ATP come from?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mostly from ETC</a:t>
            </a:r>
          </a:p>
          <a:p>
            <a:r>
              <a:rPr lang="en-US" altLang="en-US">
                <a:latin typeface="Arial" panose="020B0604020202020204" pitchFamily="34" charset="0"/>
              </a:rPr>
              <a:t>What else is produced that is not listed in this equation?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NAD, FAD, heat!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7F391BA6-A0A2-4EAA-808E-AB1E4EDA6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3321B6-80EA-4DC0-8219-8BBD50C35F87}" type="slidenum">
              <a:rPr lang="en-US" altLang="en-US" sz="1200">
                <a:latin typeface="Times" panose="02020603050405020304" pitchFamily="18" charset="0"/>
              </a:rPr>
              <a:pPr/>
              <a:t>30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151CBF8E-EE09-49DE-BB92-233B49F63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C805F50-FF49-468D-8BBA-24273664B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 typical mesophyll cell has 30-40 chloroplasts, each about 2-4 microns by 4-7 microns long.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Each chloroplast has two membranes around a central aqueous space, the stroma.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In the stroma are membranous sacs,  the thylakoids.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These have an internal aqueous space, the thylakoid lumen or thylakoid space.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Thylakoids may be stacked into columns called grana.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A897907-CA7B-4414-BC77-53EF6688F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C6E5E7-0E8E-4941-A14B-D4CF0DCC94AC}" type="slidenum">
              <a:rPr lang="en-US" altLang="en-US" sz="1200">
                <a:latin typeface="Times" panose="02020603050405020304" pitchFamily="18" charset="0"/>
              </a:rPr>
              <a:pPr/>
              <a:t>31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8369637-96E3-45F7-9049-39CC00C6C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73F5ACE-96D7-44CF-8405-00E238334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6CD0394-851C-466A-9C3D-E4688D3B9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0FB3C89-E7CD-4704-B126-198024C473E9}" type="slidenum">
              <a:rPr lang="en-US" altLang="en-US" sz="1200">
                <a:latin typeface="Times" panose="02020603050405020304" pitchFamily="18" charset="0"/>
              </a:rPr>
              <a:pPr algn="r"/>
              <a:t>32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EA5091B-F46F-4EAD-877B-82F9EB62E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C01FADE-C6BC-45FD-8088-E02FCAA0F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Two places where light comes in.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Remember photosynthesis is endergonic -- the electron transport chain is driven by light energy.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Need to look at that in more detail on next slide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44AE9B1-A818-4904-8CC0-E1E206FF3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55E3FB-6B8E-43F9-8DCC-17F29905E38E}" type="slidenum">
              <a:rPr lang="en-US" altLang="en-US" sz="1200">
                <a:latin typeface="Times" panose="02020603050405020304" pitchFamily="18" charset="0"/>
              </a:rPr>
              <a:pPr/>
              <a:t>33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FC3DBFE5-B93F-41DD-98EE-33D099626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49F3E301-36FA-4DFA-BB37-D5A2B6BF3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</a:rPr>
              <a:t>Where did the energy come from?	The Sun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Where did the electrons come from? 	Chlorophyll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Where did the H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O come from?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	The ground through the roots/xylem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Where did the 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come from? 	The splitting of water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Where did the 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go? 		Out stomates to air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Where did the H</a:t>
            </a:r>
            <a:r>
              <a:rPr lang="en-US" altLang="en-US" baseline="30000">
                <a:latin typeface="Arial" panose="020B0604020202020204" pitchFamily="34" charset="0"/>
              </a:rPr>
              <a:t>+</a:t>
            </a:r>
            <a:r>
              <a:rPr lang="en-US" altLang="en-US">
                <a:latin typeface="Arial" panose="020B0604020202020204" pitchFamily="34" charset="0"/>
              </a:rPr>
              <a:t> come from? 	The slitting of water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Where did the ATP come from?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	 Photosystem 2: Chemiosmosis (H+ gradient)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What will the ATP be used for?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	The work of plant life! Building sugars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Where did the NADPH come from?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	Reduction of NADP (Photosystem 1)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What will the NADPH be used for?	Calvin cycle / Carbon fixation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6C14F98-A0FD-4A09-A8F4-A426C9D09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19D36-B8C7-4BFA-BAD8-CCD10071C8F4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0A30B86-3C01-4A9A-B200-FA7499A8D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FAB2BF0-6F7E-4C83-A4BA-F12ED31CD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81BE9AC-9946-4CAC-9DA9-2A3B41F0DB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212B-A57E-4C02-9AE1-EA9F49C85B3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6C21660A-6950-4BD8-84A7-72F965EE3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C47F1FED-D7E1-4543-AB21-F95781E66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6E93370F-D971-4822-A94E-F796DB62E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8DDDD-4DCC-4B1A-9FB8-DD4C5D0689E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id="{7B45AC9B-C713-438D-B1E1-715CFE0FC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4D234CAB-971E-415B-855C-C16D0DE02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12DDEF4E-A0C7-4ACD-8C8F-D64BB96BB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D3CDA-068B-4615-87B1-3B280AD4B446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51586" name="Rectangle 2">
            <a:extLst>
              <a:ext uri="{FF2B5EF4-FFF2-40B4-BE49-F238E27FC236}">
                <a16:creationId xmlns:a16="http://schemas.microsoft.com/office/drawing/2014/main" id="{52DA9D20-0181-4C9A-B426-A5EE86D1C2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C4634F11-1E2C-40D3-9902-6B973EF4B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B5248E8-000C-4569-86FC-FD1447A6A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64FE60-CBA0-4544-834C-60978347B570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2A3653C-4042-4104-910E-2B56DF515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D14E743-8866-44C1-8494-0D2F8EDAC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DBC729B-C533-4392-B475-1BAC8BB7E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F6675-34E7-4DC8-8364-6C7D1AD5725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AA77D49-7018-4230-921B-D22C1ECFA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7E5FF32-A52D-4F63-84A9-C28AAF70B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F0C3282-8C7C-4569-BD9B-C157DA1D9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DC66B6-BC5F-4B8B-AE1B-AAF53AB29F4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E8665C3-FC5D-48C6-B510-B06C74276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4B82D4C-19B0-494E-AD48-543D2892C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BC35AAD-2A81-47C0-8149-15D6A3CF5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EE7AF-2A8F-46C0-A7DE-60252CC245F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4922F635-47A9-4180-BB87-A483831BAD8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1F5653FE-60D6-4692-A49D-3C5656A98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6DAC3BF-31B5-41B1-8BB2-5A2FC26DDA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606B1-8152-42FD-8B47-BE7E0EC1755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4482" name="Rectangle 2">
            <a:extLst>
              <a:ext uri="{FF2B5EF4-FFF2-40B4-BE49-F238E27FC236}">
                <a16:creationId xmlns:a16="http://schemas.microsoft.com/office/drawing/2014/main" id="{D928784C-708D-47B3-B838-54E6966813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98558E67-DDAA-4AF5-B9FC-50820CE44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CF57847-7440-414E-8841-577F7F850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F5089-A5D2-4AEE-8D1B-1C7FA545534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4A0CDB98-57EF-4865-AB44-FBF5C251B57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47879D94-9D81-4C51-8CA1-938BD67DC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623532C-EF85-4B78-8555-45B846943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05209B-EC0C-42CC-B6A0-444FCC4D14BD}" type="slidenum">
              <a:rPr lang="en-US" altLang="en-US" sz="1200">
                <a:latin typeface="Times" panose="02020603050405020304" pitchFamily="18" charset="0"/>
              </a:rPr>
              <a:pPr/>
              <a:t>23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BE3E224-365A-40A5-A4C2-3F93E88AF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7642ED7-128E-4D2B-8A1D-74C4EB147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Marvel at the efficiency of biological systems!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Build once = re-use over and over again.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Start with a nucleotide and add phosphates to it to make this high energy molecule that drives the work of life.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Let’s look at this molecule closer.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Think about putting that Pi on the adenosine-ribose ==&gt;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b="1">
                <a:latin typeface="Arial" panose="020B0604020202020204" pitchFamily="34" charset="0"/>
              </a:rPr>
              <a:t>EXERGONIC</a:t>
            </a:r>
            <a:r>
              <a:rPr lang="en-US" altLang="en-US">
                <a:latin typeface="Arial" panose="020B0604020202020204" pitchFamily="34" charset="0"/>
              </a:rPr>
              <a:t> or </a:t>
            </a:r>
            <a:r>
              <a:rPr lang="en-US" altLang="en-US" b="1" u="sng">
                <a:latin typeface="Arial" panose="020B0604020202020204" pitchFamily="34" charset="0"/>
              </a:rPr>
              <a:t>ENDERGONIC</a:t>
            </a:r>
            <a:r>
              <a:rPr lang="en-US" altLang="en-US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bin"/><Relationship Id="rId7" Type="http://schemas.openxmlformats.org/officeDocument/2006/relationships/audio" Target="../media/audio6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7" Type="http://schemas.openxmlformats.org/officeDocument/2006/relationships/image" Target="../media/image20.wmf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21.png"/><Relationship Id="rId4" Type="http://schemas.openxmlformats.org/officeDocument/2006/relationships/audio" Target="../media/audio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bin"/><Relationship Id="rId13" Type="http://schemas.openxmlformats.org/officeDocument/2006/relationships/image" Target="../media/image28.wmf"/><Relationship Id="rId3" Type="http://schemas.openxmlformats.org/officeDocument/2006/relationships/audio" Target="../media/audio6.bin"/><Relationship Id="rId7" Type="http://schemas.openxmlformats.org/officeDocument/2006/relationships/audio" Target="../media/audio1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bin"/><Relationship Id="rId11" Type="http://schemas.openxmlformats.org/officeDocument/2006/relationships/image" Target="../media/image26.wmf"/><Relationship Id="rId5" Type="http://schemas.openxmlformats.org/officeDocument/2006/relationships/audio" Target="../media/audio2.bin"/><Relationship Id="rId15" Type="http://schemas.openxmlformats.org/officeDocument/2006/relationships/image" Target="../media/image30.jpeg"/><Relationship Id="rId10" Type="http://schemas.openxmlformats.org/officeDocument/2006/relationships/image" Target="../media/image25.wmf"/><Relationship Id="rId4" Type="http://schemas.openxmlformats.org/officeDocument/2006/relationships/audio" Target="../media/audio3.bin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bin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bin"/><Relationship Id="rId5" Type="http://schemas.openxmlformats.org/officeDocument/2006/relationships/audio" Target="../media/audio1.bin"/><Relationship Id="rId4" Type="http://schemas.openxmlformats.org/officeDocument/2006/relationships/audio" Target="../media/audio11.bin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3.bin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6.bin"/><Relationship Id="rId10" Type="http://schemas.openxmlformats.org/officeDocument/2006/relationships/image" Target="../media/image38.jpeg"/><Relationship Id="rId4" Type="http://schemas.openxmlformats.org/officeDocument/2006/relationships/audio" Target="../media/audio1.bin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audio" Target="../media/audio12.bin"/><Relationship Id="rId4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bin"/><Relationship Id="rId7" Type="http://schemas.openxmlformats.org/officeDocument/2006/relationships/audio" Target="../media/audio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1.bin"/><Relationship Id="rId10" Type="http://schemas.openxmlformats.org/officeDocument/2006/relationships/image" Target="../media/image41.png"/><Relationship Id="rId4" Type="http://schemas.openxmlformats.org/officeDocument/2006/relationships/audio" Target="../media/audio2.bin"/><Relationship Id="rId9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3.bin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bin"/><Relationship Id="rId5" Type="http://schemas.openxmlformats.org/officeDocument/2006/relationships/audio" Target="../media/audio6.bin"/><Relationship Id="rId4" Type="http://schemas.openxmlformats.org/officeDocument/2006/relationships/audio" Target="../media/audio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audio" Target="../media/audio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central.collegeboard.org/courses/ap-biology?course=ap-biolog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3.bin"/><Relationship Id="rId7" Type="http://schemas.openxmlformats.org/officeDocument/2006/relationships/audio" Target="../media/audio1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audio" Target="../media/audio2.bin"/><Relationship Id="rId4" Type="http://schemas.openxmlformats.org/officeDocument/2006/relationships/audio" Target="../media/audio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3.bin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audio" Target="../media/audio8.bin"/><Relationship Id="rId4" Type="http://schemas.openxmlformats.org/officeDocument/2006/relationships/audio" Target="../media/audio13.bin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audio" Target="../media/audio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84B9-04D8-46BA-8F5C-8E09C106E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BIOLOGY SATURDAY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AF14D-6BE7-4952-BC20-9B5EAF7B7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85202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D8A0D24-E67D-4FB4-AA10-A00D535D8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Carbohydrates </a:t>
            </a:r>
          </a:p>
        </p:txBody>
      </p:sp>
      <p:sp>
        <p:nvSpPr>
          <p:cNvPr id="2662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B3BE57C-D487-4D96-9366-832F0EC72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8763000" cy="5486400"/>
          </a:xfrm>
        </p:spPr>
        <p:txBody>
          <a:bodyPr/>
          <a:lstStyle/>
          <a:p>
            <a:pPr eaLnBrk="1" hangingPunct="1"/>
            <a:r>
              <a:rPr lang="en-US" altLang="en-US" dirty="0"/>
              <a:t>Structure / monomer</a:t>
            </a:r>
          </a:p>
          <a:p>
            <a:pPr lvl="1" eaLnBrk="1" hangingPunct="1"/>
            <a:r>
              <a:rPr lang="en-US" altLang="en-US" dirty="0"/>
              <a:t>monosaccharide</a:t>
            </a:r>
          </a:p>
          <a:p>
            <a:pPr eaLnBrk="1" hangingPunct="1"/>
            <a:r>
              <a:rPr lang="en-US" altLang="en-US" dirty="0"/>
              <a:t>Function </a:t>
            </a:r>
          </a:p>
          <a:p>
            <a:pPr lvl="1" eaLnBrk="1" hangingPunct="1"/>
            <a:r>
              <a:rPr lang="en-US" altLang="en-US" dirty="0"/>
              <a:t>energy</a:t>
            </a:r>
          </a:p>
          <a:p>
            <a:pPr lvl="1" eaLnBrk="1" hangingPunct="1"/>
            <a:r>
              <a:rPr lang="en-US" altLang="en-US" dirty="0"/>
              <a:t>raw materials</a:t>
            </a:r>
          </a:p>
          <a:p>
            <a:pPr lvl="1" eaLnBrk="1" hangingPunct="1"/>
            <a:r>
              <a:rPr lang="en-US" altLang="en-US" dirty="0"/>
              <a:t>energy storage</a:t>
            </a:r>
          </a:p>
          <a:p>
            <a:pPr lvl="1" eaLnBrk="1" hangingPunct="1"/>
            <a:r>
              <a:rPr lang="en-US" altLang="en-US" dirty="0"/>
              <a:t>structural compounds</a:t>
            </a:r>
          </a:p>
          <a:p>
            <a:pPr eaLnBrk="1" hangingPunct="1"/>
            <a:r>
              <a:rPr lang="en-US" altLang="en-US" dirty="0"/>
              <a:t>Examples</a:t>
            </a:r>
          </a:p>
          <a:p>
            <a:pPr lvl="1" eaLnBrk="1" hangingPunct="1"/>
            <a:r>
              <a:rPr lang="en-US" altLang="en-US" dirty="0"/>
              <a:t>glucose, starch, cellulose, glycogen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112B20BD-125C-4016-8905-63100709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7" b="61900"/>
          <a:stretch>
            <a:fillRect/>
          </a:stretch>
        </p:blipFill>
        <p:spPr bwMode="auto">
          <a:xfrm>
            <a:off x="7265988" y="2438401"/>
            <a:ext cx="302101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C169C061-55A6-40FD-939A-1927211EE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036677"/>
            <a:ext cx="23391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glycosidic bond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BFF4F62-E934-42F1-83D2-F2425945C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Lipids </a:t>
            </a:r>
          </a:p>
        </p:txBody>
      </p:sp>
      <p:sp>
        <p:nvSpPr>
          <p:cNvPr id="2765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AE33922-4930-4106-B6FA-9EC377E5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8305800" cy="5029200"/>
          </a:xfrm>
        </p:spPr>
        <p:txBody>
          <a:bodyPr/>
          <a:lstStyle/>
          <a:p>
            <a:pPr eaLnBrk="1" hangingPunct="1"/>
            <a:r>
              <a:rPr lang="en-US" altLang="en-US"/>
              <a:t>Structure / building block</a:t>
            </a:r>
          </a:p>
          <a:p>
            <a:pPr lvl="1" eaLnBrk="1" hangingPunct="1"/>
            <a:r>
              <a:rPr lang="en-US" altLang="en-US"/>
              <a:t>glycerol, fatty acid, cholesterol, H-C chains</a:t>
            </a:r>
          </a:p>
          <a:p>
            <a:pPr eaLnBrk="1" hangingPunct="1"/>
            <a:r>
              <a:rPr lang="en-US" altLang="en-US"/>
              <a:t>Function </a:t>
            </a:r>
          </a:p>
          <a:p>
            <a:pPr lvl="1" eaLnBrk="1" hangingPunct="1"/>
            <a:r>
              <a:rPr lang="en-US" altLang="en-US"/>
              <a:t>energy storage</a:t>
            </a:r>
          </a:p>
          <a:p>
            <a:pPr lvl="1" eaLnBrk="1" hangingPunct="1"/>
            <a:r>
              <a:rPr lang="en-US" altLang="en-US"/>
              <a:t>membranes</a:t>
            </a:r>
          </a:p>
          <a:p>
            <a:pPr lvl="1" eaLnBrk="1" hangingPunct="1"/>
            <a:r>
              <a:rPr lang="en-US" altLang="en-US"/>
              <a:t>hormones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Examples</a:t>
            </a:r>
          </a:p>
          <a:p>
            <a:pPr lvl="1" eaLnBrk="1" hangingPunct="1"/>
            <a:r>
              <a:rPr lang="en-US" altLang="en-US"/>
              <a:t>fat, phospholipids, steroids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51670E6C-3BEF-40D1-9D39-5740380D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0" r="8090" b="8400"/>
          <a:stretch>
            <a:fillRect/>
          </a:stretch>
        </p:blipFill>
        <p:spPr bwMode="auto">
          <a:xfrm>
            <a:off x="6113464" y="2667001"/>
            <a:ext cx="440213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>
            <a:extLst>
              <a:ext uri="{FF2B5EF4-FFF2-40B4-BE49-F238E27FC236}">
                <a16:creationId xmlns:a16="http://schemas.microsoft.com/office/drawing/2014/main" id="{A6330B1A-D286-4F87-B914-9E76BFB8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1" y="5103477"/>
            <a:ext cx="28103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ester bond (in a fat)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5EFD635-8B1D-4DFA-B734-932F701A7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Proteins </a:t>
            </a:r>
          </a:p>
        </p:txBody>
      </p:sp>
      <p:sp>
        <p:nvSpPr>
          <p:cNvPr id="2867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9B2966A-7F1D-48F3-84FB-DDA2FB9E9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Structure / monomer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amino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levels of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Function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enzymes	</a:t>
            </a:r>
            <a:r>
              <a:rPr lang="en-US" altLang="en-US" sz="1800">
                <a:latin typeface="Zapf Dingbats" pitchFamily="48" charset="2"/>
              </a:rPr>
              <a:t>u</a:t>
            </a:r>
            <a:r>
              <a:rPr lang="en-US" altLang="en-US"/>
              <a:t> defense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transport	</a:t>
            </a:r>
            <a:r>
              <a:rPr lang="en-US" altLang="en-US" sz="1800">
                <a:latin typeface="Zapf Dingbats" pitchFamily="48" charset="2"/>
              </a:rPr>
              <a:t>u</a:t>
            </a:r>
            <a:r>
              <a:rPr lang="en-US" altLang="en-US"/>
              <a:t>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signals	</a:t>
            </a:r>
            <a:r>
              <a:rPr lang="en-US" altLang="en-US" sz="1800">
                <a:latin typeface="Zapf Dingbats" pitchFamily="48" charset="2"/>
              </a:rPr>
              <a:t>u</a:t>
            </a:r>
            <a:r>
              <a:rPr lang="en-US" altLang="en-US"/>
              <a:t> receptors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digestive enzymes, membrane channels, insulin hormone, actin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451386B8-11CC-444D-9C79-9557FA16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0" r="16476" b="14400"/>
          <a:stretch>
            <a:fillRect/>
          </a:stretch>
        </p:blipFill>
        <p:spPr bwMode="auto">
          <a:xfrm>
            <a:off x="7239000" y="1676401"/>
            <a:ext cx="32718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6">
            <a:extLst>
              <a:ext uri="{FF2B5EF4-FFF2-40B4-BE49-F238E27FC236}">
                <a16:creationId xmlns:a16="http://schemas.microsoft.com/office/drawing/2014/main" id="{06B7C6AD-CDF3-489A-9107-3514C779C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776" y="3731877"/>
            <a:ext cx="19623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peptide bond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>
            <a:extLst>
              <a:ext uri="{FF2B5EF4-FFF2-40B4-BE49-F238E27FC236}">
                <a16:creationId xmlns:a16="http://schemas.microsoft.com/office/drawing/2014/main" id="{08FC8AAB-347B-4207-A585-E94784B30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" b="3600"/>
          <a:stretch>
            <a:fillRect/>
          </a:stretch>
        </p:blipFill>
        <p:spPr bwMode="auto">
          <a:xfrm>
            <a:off x="6883400" y="838200"/>
            <a:ext cx="37846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A2DF89A4-0878-4393-86D1-75190C855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Nucleic acids </a:t>
            </a:r>
          </a:p>
        </p:txBody>
      </p:sp>
      <p:sp>
        <p:nvSpPr>
          <p:cNvPr id="29700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299DAE0-564B-43F2-A4DA-8C43C798E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5029200" cy="5029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Structure / monomer</a:t>
            </a:r>
          </a:p>
          <a:p>
            <a:pPr lvl="1" eaLnBrk="1" hangingPunct="1"/>
            <a:r>
              <a:rPr lang="en-US" altLang="en-US"/>
              <a:t>nucleotide</a:t>
            </a:r>
          </a:p>
          <a:p>
            <a:pPr eaLnBrk="1" hangingPunct="1"/>
            <a:r>
              <a:rPr lang="en-US" altLang="en-US"/>
              <a:t>Function </a:t>
            </a:r>
          </a:p>
          <a:p>
            <a:pPr lvl="1" eaLnBrk="1" hangingPunct="1"/>
            <a:r>
              <a:rPr lang="en-US" altLang="en-US"/>
              <a:t>information storage </a:t>
            </a:r>
            <a:br>
              <a:rPr lang="en-US" altLang="en-US"/>
            </a:br>
            <a:r>
              <a:rPr lang="en-US" altLang="en-US"/>
              <a:t>&amp; transfer</a:t>
            </a:r>
          </a:p>
          <a:p>
            <a:pPr eaLnBrk="1" hangingPunct="1"/>
            <a:r>
              <a:rPr lang="en-US" altLang="en-US"/>
              <a:t>Examples</a:t>
            </a:r>
          </a:p>
          <a:p>
            <a:pPr lvl="1" eaLnBrk="1" hangingPunct="1"/>
            <a:r>
              <a:rPr lang="en-US" altLang="en-US"/>
              <a:t>DNA, RNA</a:t>
            </a: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FA6C8324-7467-495A-B9CC-8EC2BC854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6" y="6322677"/>
            <a:ext cx="3078087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phosphodiester bond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7E80089-D0CA-464D-9A1C-6F14B8419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/>
              <a:t>Arranged as a Phospholipid bilayer</a:t>
            </a:r>
          </a:p>
        </p:txBody>
      </p:sp>
      <p:pic>
        <p:nvPicPr>
          <p:cNvPr id="11267" name="Picture 4" descr="06_03">
            <a:extLst>
              <a:ext uri="{FF2B5EF4-FFF2-40B4-BE49-F238E27FC236}">
                <a16:creationId xmlns:a16="http://schemas.microsoft.com/office/drawing/2014/main" id="{56E2AD49-879A-4249-8FF3-8785F188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4999"/>
          <a:stretch>
            <a:fillRect/>
          </a:stretch>
        </p:blipFill>
        <p:spPr bwMode="auto">
          <a:xfrm>
            <a:off x="2057401" y="1828800"/>
            <a:ext cx="8410575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2853" name="AutoShape 5">
            <a:extLst>
              <a:ext uri="{FF2B5EF4-FFF2-40B4-BE49-F238E27FC236}">
                <a16:creationId xmlns:a16="http://schemas.microsoft.com/office/drawing/2014/main" id="{3C016A43-88BD-4046-A16C-751BCBB2C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2292351"/>
            <a:ext cx="1454150" cy="8620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polar</a:t>
            </a:r>
            <a:endParaRPr lang="en-US" altLang="en-US" sz="20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hydrophilic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heads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462854" name="AutoShape 6">
            <a:extLst>
              <a:ext uri="{FF2B5EF4-FFF2-40B4-BE49-F238E27FC236}">
                <a16:creationId xmlns:a16="http://schemas.microsoft.com/office/drawing/2014/main" id="{6567815A-F031-4377-9D75-E32DE7A62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68" y="3724276"/>
            <a:ext cx="1630102" cy="86832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nonpolar</a:t>
            </a:r>
            <a:endParaRPr lang="en-US" altLang="en-US" sz="20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hydrophobic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tails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462855" name="AutoShape 7">
            <a:extLst>
              <a:ext uri="{FF2B5EF4-FFF2-40B4-BE49-F238E27FC236}">
                <a16:creationId xmlns:a16="http://schemas.microsoft.com/office/drawing/2014/main" id="{7B8E47DB-8AA9-4147-8CAD-49C39188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5156201"/>
            <a:ext cx="1454150" cy="8620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polar</a:t>
            </a:r>
            <a:endParaRPr lang="en-US" altLang="en-US" sz="20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hydrophilic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heads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462856" name="Rectangle 8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729D1E3-EDFF-46E1-B6CB-5E15C4430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0288" y="1325563"/>
            <a:ext cx="7848600" cy="608012"/>
          </a:xfrm>
          <a:noFill/>
        </p:spPr>
        <p:txBody>
          <a:bodyPr/>
          <a:lstStyle/>
          <a:p>
            <a:pPr marL="284163" indent="-284163"/>
            <a:r>
              <a:rPr lang="en-US" altLang="en-US" sz="2600"/>
              <a:t>Serves as a cellular barrier / border</a:t>
            </a:r>
          </a:p>
        </p:txBody>
      </p:sp>
      <p:sp>
        <p:nvSpPr>
          <p:cNvPr id="462858" name="Oval 10">
            <a:extLst>
              <a:ext uri="{FF2B5EF4-FFF2-40B4-BE49-F238E27FC236}">
                <a16:creationId xmlns:a16="http://schemas.microsoft.com/office/drawing/2014/main" id="{D848D366-44E0-4077-BA23-264ED43E6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050" y="1841500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H</a:t>
            </a:r>
            <a:r>
              <a:rPr lang="en-US" altLang="en-US" sz="2400" baseline="-25000">
                <a:solidFill>
                  <a:schemeClr val="bg1"/>
                </a:solidFill>
              </a:rPr>
              <a:t>2</a:t>
            </a:r>
            <a:r>
              <a:rPr lang="en-US" altLang="en-US" sz="2000">
                <a:solidFill>
                  <a:schemeClr val="bg1"/>
                </a:solidFill>
              </a:rPr>
              <a:t>O</a:t>
            </a: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462859" name="AutoShape 11">
            <a:extLst>
              <a:ext uri="{FF2B5EF4-FFF2-40B4-BE49-F238E27FC236}">
                <a16:creationId xmlns:a16="http://schemas.microsoft.com/office/drawing/2014/main" id="{9C21FC5C-8146-4EAB-B87F-530D7E0B9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18415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</a:rPr>
              <a:t>sugar</a:t>
            </a: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462860" name="Oval 12">
            <a:extLst>
              <a:ext uri="{FF2B5EF4-FFF2-40B4-BE49-F238E27FC236}">
                <a16:creationId xmlns:a16="http://schemas.microsoft.com/office/drawing/2014/main" id="{E388E4A8-E7AC-4EC1-9E91-8C2BE9A9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038" y="5881688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</a:rPr>
              <a:t>lipids</a:t>
            </a: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462861" name="AutoShape 13">
            <a:extLst>
              <a:ext uri="{FF2B5EF4-FFF2-40B4-BE49-F238E27FC236}">
                <a16:creationId xmlns:a16="http://schemas.microsoft.com/office/drawing/2014/main" id="{75D02CA9-21D7-4525-8CC0-A899720F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5" y="1841500"/>
            <a:ext cx="533400" cy="533400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salt</a:t>
            </a: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462862" name="AutoShape 14">
            <a:extLst>
              <a:ext uri="{FF2B5EF4-FFF2-40B4-BE49-F238E27FC236}">
                <a16:creationId xmlns:a16="http://schemas.microsoft.com/office/drawing/2014/main" id="{4DF9F48A-8951-4CDA-B069-843693466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5919788"/>
            <a:ext cx="457200" cy="457200"/>
          </a:xfrm>
          <a:custGeom>
            <a:avLst/>
            <a:gdLst>
              <a:gd name="T0" fmla="*/ 179233513 w 21600"/>
              <a:gd name="T1" fmla="*/ 102419150 h 21600"/>
              <a:gd name="T2" fmla="*/ 102419150 w 21600"/>
              <a:gd name="T3" fmla="*/ 204838300 h 21600"/>
              <a:gd name="T4" fmla="*/ 25604788 w 21600"/>
              <a:gd name="T5" fmla="*/ 102419150 h 21600"/>
              <a:gd name="T6" fmla="*/ 1024191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A18"/>
          </a:solidFill>
          <a:ln w="28575">
            <a:solidFill>
              <a:srgbClr val="FFCC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waste</a:t>
            </a: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462864" name="AutoShape 1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607D995-FB6F-4F65-B839-E4964F8DB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3851276"/>
            <a:ext cx="4794250" cy="3730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84163" indent="-284163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en-US" altLang="en-US" sz="2200">
                <a:solidFill>
                  <a:schemeClr val="bg1"/>
                </a:solidFill>
              </a:rPr>
              <a:t>impermeable to polar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2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2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2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3" grpId="0" animBg="1" autoUpdateAnimBg="0"/>
      <p:bldP spid="462854" grpId="0" animBg="1" autoUpdateAnimBg="0"/>
      <p:bldP spid="462855" grpId="0" animBg="1" autoUpdateAnimBg="0"/>
      <p:bldP spid="462856" grpId="0" build="p" autoUpdateAnimBg="0"/>
      <p:bldP spid="462858" grpId="0" animBg="1"/>
      <p:bldP spid="462859" grpId="0" animBg="1"/>
      <p:bldP spid="462860" grpId="0" animBg="1"/>
      <p:bldP spid="462861" grpId="0" animBg="1"/>
      <p:bldP spid="462862" grpId="0" animBg="1"/>
      <p:bldP spid="46286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57CE-D6C5-4C11-A199-BB15BFC16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2: Cell Structure and Function 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6BF6C0-7F25-48A9-B3FB-1063714E6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7" name="Picture 3">
            <a:extLst>
              <a:ext uri="{FF2B5EF4-FFF2-40B4-BE49-F238E27FC236}">
                <a16:creationId xmlns:a16="http://schemas.microsoft.com/office/drawing/2014/main" id="{275ACBCA-9900-45FC-A89A-D8B06F2F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/>
          <a:stretch>
            <a:fillRect/>
          </a:stretch>
        </p:blipFill>
        <p:spPr bwMode="auto">
          <a:xfrm>
            <a:off x="1531939" y="2368550"/>
            <a:ext cx="24542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40" name="AutoShape 16">
            <a:extLst>
              <a:ext uri="{FF2B5EF4-FFF2-40B4-BE49-F238E27FC236}">
                <a16:creationId xmlns:a16="http://schemas.microsoft.com/office/drawing/2014/main" id="{BF8FC037-8A7B-439B-BA3E-B2114EAD2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1397000"/>
            <a:ext cx="5461000" cy="5461000"/>
          </a:xfrm>
          <a:custGeom>
            <a:avLst/>
            <a:gdLst>
              <a:gd name="G0" fmla="+- 10016970 0 0"/>
              <a:gd name="G1" fmla="+- -10570584 0 0"/>
              <a:gd name="G2" fmla="+- 10016970 0 -10570584"/>
              <a:gd name="G3" fmla="+- 10800 0 0"/>
              <a:gd name="G4" fmla="+- 0 0 1001697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012 0 0"/>
              <a:gd name="G9" fmla="+- 0 0 -10570584"/>
              <a:gd name="G10" fmla="+- 6012 0 2700"/>
              <a:gd name="G11" fmla="cos G10 10016970"/>
              <a:gd name="G12" fmla="sin G10 10016970"/>
              <a:gd name="G13" fmla="cos 13500 10016970"/>
              <a:gd name="G14" fmla="sin 13500 10016970"/>
              <a:gd name="G15" fmla="+- G11 10800 0"/>
              <a:gd name="G16" fmla="+- G12 10800 0"/>
              <a:gd name="G17" fmla="+- G13 10800 0"/>
              <a:gd name="G18" fmla="+- G14 10800 0"/>
              <a:gd name="G19" fmla="*/ 6012 1 2"/>
              <a:gd name="G20" fmla="+- G19 5400 0"/>
              <a:gd name="G21" fmla="cos G20 10016970"/>
              <a:gd name="G22" fmla="sin G20 10016970"/>
              <a:gd name="G23" fmla="+- G21 10800 0"/>
              <a:gd name="G24" fmla="+- G12 G23 G22"/>
              <a:gd name="G25" fmla="+- G22 G23 G11"/>
              <a:gd name="G26" fmla="cos 10800 10016970"/>
              <a:gd name="G27" fmla="sin 10800 10016970"/>
              <a:gd name="G28" fmla="cos 6012 10016970"/>
              <a:gd name="G29" fmla="sin 6012 1001697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70584"/>
              <a:gd name="G36" fmla="sin G34 -10570584"/>
              <a:gd name="G37" fmla="+/ -10570584 1001697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012 G39"/>
              <a:gd name="G43" fmla="sin 601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70 w 21600"/>
              <a:gd name="T5" fmla="*/ 10004 h 21600"/>
              <a:gd name="T6" fmla="*/ 2838 w 21600"/>
              <a:gd name="T7" fmla="*/ 8104 h 21600"/>
              <a:gd name="T8" fmla="*/ 16795 w 21600"/>
              <a:gd name="T9" fmla="*/ 10357 h 21600"/>
              <a:gd name="T10" fmla="*/ -1213 w 21600"/>
              <a:gd name="T11" fmla="*/ 16961 h 21600"/>
              <a:gd name="T12" fmla="*/ 995 w 21600"/>
              <a:gd name="T13" fmla="*/ 10103 h 21600"/>
              <a:gd name="T14" fmla="*/ 7853 w 21600"/>
              <a:gd name="T15" fmla="*/ 1231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450" y="13543"/>
                </a:moveTo>
                <a:cubicBezTo>
                  <a:pt x="6479" y="15550"/>
                  <a:pt x="8545" y="16811"/>
                  <a:pt x="10800" y="16811"/>
                </a:cubicBezTo>
                <a:cubicBezTo>
                  <a:pt x="14120" y="16812"/>
                  <a:pt x="16812" y="14120"/>
                  <a:pt x="16812" y="10800"/>
                </a:cubicBezTo>
                <a:cubicBezTo>
                  <a:pt x="16812" y="7479"/>
                  <a:pt x="14120" y="4788"/>
                  <a:pt x="10800" y="4788"/>
                </a:cubicBezTo>
                <a:cubicBezTo>
                  <a:pt x="8222" y="4788"/>
                  <a:pt x="5932" y="6430"/>
                  <a:pt x="5105" y="8871"/>
                </a:cubicBezTo>
                <a:lnTo>
                  <a:pt x="570" y="7336"/>
                </a:lnTo>
                <a:cubicBezTo>
                  <a:pt x="2055" y="2951"/>
                  <a:pt x="6170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6749" y="21599"/>
                  <a:pt x="3038" y="19333"/>
                  <a:pt x="1190" y="15728"/>
                </a:cubicBezTo>
                <a:lnTo>
                  <a:pt x="-1213" y="16961"/>
                </a:lnTo>
                <a:lnTo>
                  <a:pt x="995" y="10103"/>
                </a:lnTo>
                <a:lnTo>
                  <a:pt x="7853" y="12311"/>
                </a:lnTo>
                <a:lnTo>
                  <a:pt x="5450" y="13543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3" name="Oval 19">
            <a:extLst>
              <a:ext uri="{FF2B5EF4-FFF2-40B4-BE49-F238E27FC236}">
                <a16:creationId xmlns:a16="http://schemas.microsoft.com/office/drawing/2014/main" id="{8DB1CB52-297E-4DB2-8317-22871856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1246188"/>
            <a:ext cx="2349500" cy="18097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C7AFE1DD-26C2-41D6-A6B5-91886E6F3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305800" cy="762000"/>
          </a:xfrm>
        </p:spPr>
        <p:txBody>
          <a:bodyPr/>
          <a:lstStyle/>
          <a:p>
            <a:r>
              <a:rPr lang="en-US" altLang="en-US"/>
              <a:t>Proteins do all the work! </a:t>
            </a:r>
          </a:p>
        </p:txBody>
      </p:sp>
      <p:sp>
        <p:nvSpPr>
          <p:cNvPr id="385031" name="Rectangle 7">
            <a:extLst>
              <a:ext uri="{FF2B5EF4-FFF2-40B4-BE49-F238E27FC236}">
                <a16:creationId xmlns:a16="http://schemas.microsoft.com/office/drawing/2014/main" id="{5A6818EF-82BF-4182-8033-9AC2802F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313" y="5209659"/>
            <a:ext cx="625492" cy="369332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385032" name="Rectangle 8">
            <a:extLst>
              <a:ext uri="{FF2B5EF4-FFF2-40B4-BE49-F238E27FC236}">
                <a16:creationId xmlns:a16="http://schemas.microsoft.com/office/drawing/2014/main" id="{B435752D-318E-4DB1-82CF-081A505E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709722"/>
            <a:ext cx="609462" cy="369332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DNA</a:t>
            </a:r>
          </a:p>
        </p:txBody>
      </p:sp>
      <p:pic>
        <p:nvPicPr>
          <p:cNvPr id="385034" name="Picture 10" descr="pepsin-pepsinogen">
            <a:extLst>
              <a:ext uri="{FF2B5EF4-FFF2-40B4-BE49-F238E27FC236}">
                <a16:creationId xmlns:a16="http://schemas.microsoft.com/office/drawing/2014/main" id="{A70C0B03-173A-4B36-82C1-2D6C43B7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>
            <a:fillRect/>
          </a:stretch>
        </p:blipFill>
        <p:spPr bwMode="auto">
          <a:xfrm>
            <a:off x="4987925" y="1243014"/>
            <a:ext cx="2286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5038" name="Picture 14" descr="05_02b">
            <a:extLst>
              <a:ext uri="{FF2B5EF4-FFF2-40B4-BE49-F238E27FC236}">
                <a16:creationId xmlns:a16="http://schemas.microsoft.com/office/drawing/2014/main" id="{56D3458F-A572-4B80-8DBA-41928578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4"/>
          <a:stretch>
            <a:fillRect/>
          </a:stretch>
        </p:blipFill>
        <p:spPr bwMode="auto">
          <a:xfrm>
            <a:off x="8275639" y="2327276"/>
            <a:ext cx="2198687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33" name="Rectangle 9">
            <a:extLst>
              <a:ext uri="{FF2B5EF4-FFF2-40B4-BE49-F238E27FC236}">
                <a16:creationId xmlns:a16="http://schemas.microsoft.com/office/drawing/2014/main" id="{207467CB-30B8-4EB8-9121-C04223D1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2971284"/>
            <a:ext cx="971420" cy="369332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proteins</a:t>
            </a:r>
          </a:p>
        </p:txBody>
      </p:sp>
      <p:sp>
        <p:nvSpPr>
          <p:cNvPr id="385044" name="Rectangle 20">
            <a:extLst>
              <a:ext uri="{FF2B5EF4-FFF2-40B4-BE49-F238E27FC236}">
                <a16:creationId xmlns:a16="http://schemas.microsoft.com/office/drawing/2014/main" id="{590C8496-4B1C-41F2-912D-D99E15B1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9" y="6218238"/>
            <a:ext cx="1090363" cy="369332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b="1">
                <a:solidFill>
                  <a:srgbClr val="000000"/>
                </a:solidFill>
              </a:rPr>
              <a:t>organism</a:t>
            </a:r>
          </a:p>
        </p:txBody>
      </p:sp>
      <p:pic>
        <p:nvPicPr>
          <p:cNvPr id="385045" name="Picture 21" descr="22340593">
            <a:extLst>
              <a:ext uri="{FF2B5EF4-FFF2-40B4-BE49-F238E27FC236}">
                <a16:creationId xmlns:a16="http://schemas.microsoft.com/office/drawing/2014/main" id="{4344AA53-C72D-4748-AF5F-DFCA96EA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4638676"/>
            <a:ext cx="2027238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46" name="AutoShape 22">
            <a:extLst>
              <a:ext uri="{FF2B5EF4-FFF2-40B4-BE49-F238E27FC236}">
                <a16:creationId xmlns:a16="http://schemas.microsoft.com/office/drawing/2014/main" id="{132307C4-7070-4583-A7BF-2D8159362A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0314" y="5789613"/>
            <a:ext cx="3087687" cy="965200"/>
          </a:xfrm>
          <a:prstGeom prst="wedgeEllipseCallout">
            <a:avLst>
              <a:gd name="adj1" fmla="val 71384"/>
              <a:gd name="adj2" fmla="val -6760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  <a:ea typeface="Geneva" pitchFamily="84" charset="-128"/>
              </a:rPr>
              <a:t>Repeat after me…</a:t>
            </a:r>
          </a:p>
          <a:p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  <a:ea typeface="Geneva" pitchFamily="84" charset="-128"/>
              </a:rPr>
              <a:t>Proteins do all the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5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5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1" grpId="0" animBg="1" autoUpdateAnimBg="0"/>
      <p:bldP spid="385032" grpId="0" animBg="1" autoUpdateAnimBg="0"/>
      <p:bldP spid="385033" grpId="0" animBg="1" autoUpdateAnimBg="0"/>
      <p:bldP spid="385044" grpId="0" animBg="1" autoUpdateAnimBg="0"/>
      <p:bldP spid="38504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>
            <a:extLst>
              <a:ext uri="{FF2B5EF4-FFF2-40B4-BE49-F238E27FC236}">
                <a16:creationId xmlns:a16="http://schemas.microsoft.com/office/drawing/2014/main" id="{8C2ED08A-1160-4EEA-8808-DD77EB66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9" b="3360"/>
          <a:stretch>
            <a:fillRect/>
          </a:stretch>
        </p:blipFill>
        <p:spPr bwMode="auto">
          <a:xfrm>
            <a:off x="6297613" y="0"/>
            <a:ext cx="43354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5395" name="Group 3">
            <a:extLst>
              <a:ext uri="{FF2B5EF4-FFF2-40B4-BE49-F238E27FC236}">
                <a16:creationId xmlns:a16="http://schemas.microsoft.com/office/drawing/2014/main" id="{0D746277-3445-45B5-B4E1-C749D8E5E11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343400"/>
            <a:ext cx="3251200" cy="2819400"/>
            <a:chOff x="-384" y="2736"/>
            <a:chExt cx="2048" cy="1776"/>
          </a:xfrm>
        </p:grpSpPr>
        <p:sp>
          <p:nvSpPr>
            <p:cNvPr id="315396" name="AutoShape 4">
              <a:extLst>
                <a:ext uri="{FF2B5EF4-FFF2-40B4-BE49-F238E27FC236}">
                  <a16:creationId xmlns:a16="http://schemas.microsoft.com/office/drawing/2014/main" id="{3F5A8674-3087-4B25-ABDE-80A68609A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97" name="Oval 5">
              <a:extLst>
                <a:ext uri="{FF2B5EF4-FFF2-40B4-BE49-F238E27FC236}">
                  <a16:creationId xmlns:a16="http://schemas.microsoft.com/office/drawing/2014/main" id="{07BF51E4-34C6-40E5-973F-EB0747B79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4" y="2736"/>
              <a:ext cx="1776" cy="177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398" name="Rectangle 6">
            <a:extLst>
              <a:ext uri="{FF2B5EF4-FFF2-40B4-BE49-F238E27FC236}">
                <a16:creationId xmlns:a16="http://schemas.microsoft.com/office/drawing/2014/main" id="{3073346D-DBFE-4E85-ABBA-EA8E24FD4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Proteins</a:t>
            </a:r>
          </a:p>
        </p:txBody>
      </p:sp>
      <p:sp>
        <p:nvSpPr>
          <p:cNvPr id="315399" name="Rectangle 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E652EB6-D673-404B-8A44-5A2AD6544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0" y="1371600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Organelles involved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nucleus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ribosomes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endoplasmic reticulum </a:t>
            </a:r>
            <a:br>
              <a:rPr lang="en-US" altLang="en-US"/>
            </a:br>
            <a:r>
              <a:rPr lang="en-US" altLang="en-US"/>
              <a:t>(ER)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Golgi apparatus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vesicles</a:t>
            </a:r>
          </a:p>
        </p:txBody>
      </p:sp>
      <p:pic>
        <p:nvPicPr>
          <p:cNvPr id="315400" name="Picture 8">
            <a:extLst>
              <a:ext uri="{FF2B5EF4-FFF2-40B4-BE49-F238E27FC236}">
                <a16:creationId xmlns:a16="http://schemas.microsoft.com/office/drawing/2014/main" id="{3835517B-D39E-436D-B7D9-A6E03ADE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648200"/>
            <a:ext cx="166370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401" name="Rectangle 9">
            <a:extLst>
              <a:ext uri="{FF2B5EF4-FFF2-40B4-BE49-F238E27FC236}">
                <a16:creationId xmlns:a16="http://schemas.microsoft.com/office/drawing/2014/main" id="{838BB94C-39D9-4B60-968D-7B0BDD8B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5484783"/>
            <a:ext cx="1104470" cy="400110"/>
          </a:xfrm>
          <a:prstGeom prst="rect">
            <a:avLst/>
          </a:prstGeom>
          <a:solidFill>
            <a:srgbClr val="FFCC1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en-US" sz="2600" b="1">
                <a:solidFill>
                  <a:srgbClr val="000000"/>
                </a:solidFill>
              </a:rPr>
              <a:t>nucleus</a:t>
            </a:r>
          </a:p>
        </p:txBody>
      </p:sp>
      <p:grpSp>
        <p:nvGrpSpPr>
          <p:cNvPr id="315402" name="Group 10">
            <a:extLst>
              <a:ext uri="{FF2B5EF4-FFF2-40B4-BE49-F238E27FC236}">
                <a16:creationId xmlns:a16="http://schemas.microsoft.com/office/drawing/2014/main" id="{8B42D79E-5A01-42EF-B124-A403E59D5D65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5484813"/>
            <a:ext cx="1828800" cy="400050"/>
            <a:chOff x="1680" y="3455"/>
            <a:chExt cx="1152" cy="252"/>
          </a:xfrm>
        </p:grpSpPr>
        <p:sp>
          <p:nvSpPr>
            <p:cNvPr id="315403" name="AutoShape 11">
              <a:extLst>
                <a:ext uri="{FF2B5EF4-FFF2-40B4-BE49-F238E27FC236}">
                  <a16:creationId xmlns:a16="http://schemas.microsoft.com/office/drawing/2014/main" id="{2DF7EA45-5650-42F6-A437-DA392D6E7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15404" name="Rectangle 12">
              <a:extLst>
                <a:ext uri="{FF2B5EF4-FFF2-40B4-BE49-F238E27FC236}">
                  <a16:creationId xmlns:a16="http://schemas.microsoft.com/office/drawing/2014/main" id="{CA1913FA-C9E6-407B-8B8A-A598A5365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55"/>
              <a:ext cx="827" cy="252"/>
            </a:xfrm>
            <a:prstGeom prst="rect">
              <a:avLst/>
            </a:prstGeom>
            <a:solidFill>
              <a:srgbClr val="F8D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altLang="en-US" sz="2600" b="1">
                  <a:solidFill>
                    <a:srgbClr val="000000"/>
                  </a:solidFill>
                </a:rPr>
                <a:t>ribosome</a:t>
              </a:r>
            </a:p>
          </p:txBody>
        </p:sp>
      </p:grpSp>
      <p:grpSp>
        <p:nvGrpSpPr>
          <p:cNvPr id="315405" name="Group 13">
            <a:extLst>
              <a:ext uri="{FF2B5EF4-FFF2-40B4-BE49-F238E27FC236}">
                <a16:creationId xmlns:a16="http://schemas.microsoft.com/office/drawing/2014/main" id="{4723C51B-2F68-465D-B2A0-B0C512DB04FA}"/>
              </a:ext>
            </a:extLst>
          </p:cNvPr>
          <p:cNvGrpSpPr>
            <a:grpSpLocks/>
          </p:cNvGrpSpPr>
          <p:nvPr/>
        </p:nvGrpSpPr>
        <p:grpSpPr bwMode="auto">
          <a:xfrm>
            <a:off x="6254750" y="5484813"/>
            <a:ext cx="820738" cy="400050"/>
            <a:chOff x="2867" y="3455"/>
            <a:chExt cx="517" cy="252"/>
          </a:xfrm>
        </p:grpSpPr>
        <p:sp>
          <p:nvSpPr>
            <p:cNvPr id="315406" name="AutoShape 14">
              <a:extLst>
                <a:ext uri="{FF2B5EF4-FFF2-40B4-BE49-F238E27FC236}">
                  <a16:creationId xmlns:a16="http://schemas.microsoft.com/office/drawing/2014/main" id="{84E0BA78-A882-4F6F-8805-B93C308F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15407" name="Rectangle 15">
              <a:extLst>
                <a:ext uri="{FF2B5EF4-FFF2-40B4-BE49-F238E27FC236}">
                  <a16:creationId xmlns:a16="http://schemas.microsoft.com/office/drawing/2014/main" id="{D130FC04-4766-440C-87EE-B7E5926BF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" y="3455"/>
              <a:ext cx="244" cy="252"/>
            </a:xfrm>
            <a:prstGeom prst="rect">
              <a:avLst/>
            </a:prstGeom>
            <a:solidFill>
              <a:srgbClr val="F8D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altLang="en-US" sz="2600" b="1">
                  <a:solidFill>
                    <a:srgbClr val="000000"/>
                  </a:solidFill>
                </a:rPr>
                <a:t>ER</a:t>
              </a:r>
            </a:p>
          </p:txBody>
        </p:sp>
      </p:grpSp>
      <p:grpSp>
        <p:nvGrpSpPr>
          <p:cNvPr id="315408" name="Group 16">
            <a:extLst>
              <a:ext uri="{FF2B5EF4-FFF2-40B4-BE49-F238E27FC236}">
                <a16:creationId xmlns:a16="http://schemas.microsoft.com/office/drawing/2014/main" id="{52D7F115-78F7-4E4C-A527-8A1CBC6BD755}"/>
              </a:ext>
            </a:extLst>
          </p:cNvPr>
          <p:cNvGrpSpPr>
            <a:grpSpLocks/>
          </p:cNvGrpSpPr>
          <p:nvPr/>
        </p:nvGrpSpPr>
        <p:grpSpPr bwMode="auto">
          <a:xfrm>
            <a:off x="7205663" y="5284788"/>
            <a:ext cx="1954212" cy="800100"/>
            <a:chOff x="3465" y="3329"/>
            <a:chExt cx="1231" cy="504"/>
          </a:xfrm>
        </p:grpSpPr>
        <p:sp>
          <p:nvSpPr>
            <p:cNvPr id="315409" name="AutoShape 17">
              <a:extLst>
                <a:ext uri="{FF2B5EF4-FFF2-40B4-BE49-F238E27FC236}">
                  <a16:creationId xmlns:a16="http://schemas.microsoft.com/office/drawing/2014/main" id="{73A199A3-2F07-4ABD-BF66-551005224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15410" name="Rectangle 18">
              <a:extLst>
                <a:ext uri="{FF2B5EF4-FFF2-40B4-BE49-F238E27FC236}">
                  <a16:creationId xmlns:a16="http://schemas.microsoft.com/office/drawing/2014/main" id="{1439D891-021A-4E45-A462-2188A2DC5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3329"/>
              <a:ext cx="904" cy="504"/>
            </a:xfrm>
            <a:prstGeom prst="rect">
              <a:avLst/>
            </a:prstGeom>
            <a:solidFill>
              <a:srgbClr val="F8D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en-US" sz="2600" b="1">
                  <a:solidFill>
                    <a:srgbClr val="000000"/>
                  </a:solidFill>
                </a:rPr>
                <a:t>Golgi</a:t>
              </a:r>
              <a:br>
                <a:rPr lang="en-US" altLang="en-US" sz="2600" b="1">
                  <a:solidFill>
                    <a:srgbClr val="000000"/>
                  </a:solidFill>
                </a:rPr>
              </a:br>
              <a:r>
                <a:rPr lang="en-US" altLang="en-US" sz="2600" b="1">
                  <a:solidFill>
                    <a:srgbClr val="000000"/>
                  </a:solidFill>
                </a:rPr>
                <a:t>apparatus</a:t>
              </a:r>
            </a:p>
          </p:txBody>
        </p:sp>
      </p:grpSp>
      <p:sp>
        <p:nvSpPr>
          <p:cNvPr id="315411" name="Rectangle 19">
            <a:extLst>
              <a:ext uri="{FF2B5EF4-FFF2-40B4-BE49-F238E27FC236}">
                <a16:creationId xmlns:a16="http://schemas.microsoft.com/office/drawing/2014/main" id="{332BA425-51D9-4ED8-A7F1-F1CC2A031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050" y="5484783"/>
            <a:ext cx="1112228" cy="400110"/>
          </a:xfrm>
          <a:prstGeom prst="rect">
            <a:avLst/>
          </a:prstGeom>
          <a:solidFill>
            <a:srgbClr val="F8D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en-US" sz="2600" b="1">
                <a:solidFill>
                  <a:srgbClr val="000000"/>
                </a:solidFill>
              </a:rPr>
              <a:t>vesicles</a:t>
            </a:r>
          </a:p>
        </p:txBody>
      </p:sp>
      <p:grpSp>
        <p:nvGrpSpPr>
          <p:cNvPr id="315416" name="Group 24">
            <a:extLst>
              <a:ext uri="{FF2B5EF4-FFF2-40B4-BE49-F238E27FC236}">
                <a16:creationId xmlns:a16="http://schemas.microsoft.com/office/drawing/2014/main" id="{11112DDB-7D70-443C-906C-CEAB527A0F34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4706933"/>
            <a:ext cx="4864100" cy="400049"/>
            <a:chOff x="2116" y="2910"/>
            <a:chExt cx="3064" cy="252"/>
          </a:xfrm>
        </p:grpSpPr>
        <p:sp>
          <p:nvSpPr>
            <p:cNvPr id="315415" name="AutoShape 23">
              <a:extLst>
                <a:ext uri="{FF2B5EF4-FFF2-40B4-BE49-F238E27FC236}">
                  <a16:creationId xmlns:a16="http://schemas.microsoft.com/office/drawing/2014/main" id="{CC093B36-5A12-46B9-8295-78ECE962D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2910"/>
              <a:ext cx="375" cy="250"/>
            </a:xfrm>
            <a:prstGeom prst="homePlate">
              <a:avLst>
                <a:gd name="adj" fmla="val 3750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14" name="Rectangle 22">
              <a:extLst>
                <a:ext uri="{FF2B5EF4-FFF2-40B4-BE49-F238E27FC236}">
                  <a16:creationId xmlns:a16="http://schemas.microsoft.com/office/drawing/2014/main" id="{86DE2541-2497-4B12-B08C-B95BA17F7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910"/>
              <a:ext cx="2433" cy="25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>
              <a:spAutoFit/>
            </a:bodyPr>
            <a:lstStyle/>
            <a:p>
              <a:pPr algn="l"/>
              <a:r>
                <a:rPr lang="en-US" altLang="en-US" sz="2600" b="1">
                  <a:solidFill>
                    <a:srgbClr val="000000"/>
                  </a:solidFill>
                </a:rPr>
                <a:t>The Protein Assembly 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5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9" grpId="0" build="p" autoUpdateAnimBg="0"/>
      <p:bldP spid="315401" grpId="0" animBg="1"/>
      <p:bldP spid="31541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F4685E01-B7B7-49C9-9BF9-9135E8173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Membrane Factory</a:t>
            </a:r>
          </a:p>
        </p:txBody>
      </p:sp>
      <p:sp>
        <p:nvSpPr>
          <p:cNvPr id="32665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5B92812-A6D9-4438-8394-22A641E31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0750" y="1371600"/>
            <a:ext cx="4243388" cy="4808538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altLang="en-US"/>
              <a:t>Build new membrane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en-US"/>
              <a:t>synthesize phospholipids</a:t>
            </a:r>
          </a:p>
          <a:p>
            <a:pPr lvl="2">
              <a:lnSpc>
                <a:spcPct val="90000"/>
              </a:lnSpc>
              <a:buClrTx/>
            </a:pPr>
            <a:r>
              <a:rPr lang="en-US" altLang="en-US"/>
              <a:t>builds membranes 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en-US"/>
              <a:t>ER membrane expands</a:t>
            </a:r>
          </a:p>
          <a:p>
            <a:pPr lvl="2">
              <a:lnSpc>
                <a:spcPct val="90000"/>
              </a:lnSpc>
              <a:buClrTx/>
            </a:pPr>
            <a:r>
              <a:rPr lang="en-US" altLang="en-US"/>
              <a:t>bud off &amp; transfer to other parts of cell that need membranes</a:t>
            </a:r>
          </a:p>
        </p:txBody>
      </p:sp>
      <p:pic>
        <p:nvPicPr>
          <p:cNvPr id="326660" name="Picture 4">
            <a:extLst>
              <a:ext uri="{FF2B5EF4-FFF2-40B4-BE49-F238E27FC236}">
                <a16:creationId xmlns:a16="http://schemas.microsoft.com/office/drawing/2014/main" id="{65B8E11D-B93E-4762-B9B2-D6350FE4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192213"/>
            <a:ext cx="4256088" cy="5562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17BE133A-8AD5-4E75-BC93-A75E0BF67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Synthesizing proteins</a:t>
            </a:r>
          </a:p>
        </p:txBody>
      </p:sp>
      <p:grpSp>
        <p:nvGrpSpPr>
          <p:cNvPr id="379930" name="Group 26">
            <a:extLst>
              <a:ext uri="{FF2B5EF4-FFF2-40B4-BE49-F238E27FC236}">
                <a16:creationId xmlns:a16="http://schemas.microsoft.com/office/drawing/2014/main" id="{113E5315-F7A1-470B-8EDD-804A0829C6C9}"/>
              </a:ext>
            </a:extLst>
          </p:cNvPr>
          <p:cNvGrpSpPr>
            <a:grpSpLocks/>
          </p:cNvGrpSpPr>
          <p:nvPr/>
        </p:nvGrpSpPr>
        <p:grpSpPr bwMode="auto">
          <a:xfrm>
            <a:off x="1890714" y="1300164"/>
            <a:ext cx="8410575" cy="5360987"/>
            <a:chOff x="231" y="819"/>
            <a:chExt cx="5298" cy="3377"/>
          </a:xfrm>
        </p:grpSpPr>
        <p:pic>
          <p:nvPicPr>
            <p:cNvPr id="379908" name="Picture 4" descr="05_14">
              <a:extLst>
                <a:ext uri="{FF2B5EF4-FFF2-40B4-BE49-F238E27FC236}">
                  <a16:creationId xmlns:a16="http://schemas.microsoft.com/office/drawing/2014/main" id="{5100DA05-7F7A-4B6B-BD7B-042E833C492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9"/>
            <a:stretch>
              <a:fillRect/>
            </a:stretch>
          </p:blipFill>
          <p:spPr bwMode="auto">
            <a:xfrm>
              <a:off x="231" y="819"/>
              <a:ext cx="5298" cy="3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9909" name="Rectangle 5">
              <a:extLst>
                <a:ext uri="{FF2B5EF4-FFF2-40B4-BE49-F238E27FC236}">
                  <a16:creationId xmlns:a16="http://schemas.microsoft.com/office/drawing/2014/main" id="{B3E800CA-3E25-4C76-BA3C-A2B289D3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3937"/>
              <a:ext cx="7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cytoplasm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79910" name="Rectangle 6">
              <a:extLst>
                <a:ext uri="{FF2B5EF4-FFF2-40B4-BE49-F238E27FC236}">
                  <a16:creationId xmlns:a16="http://schemas.microsoft.com/office/drawing/2014/main" id="{3EECCE14-73FD-41E2-9058-5848BA03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1135"/>
              <a:ext cx="66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cisternal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space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79911" name="Rectangle 7">
              <a:extLst>
                <a:ext uri="{FF2B5EF4-FFF2-40B4-BE49-F238E27FC236}">
                  <a16:creationId xmlns:a16="http://schemas.microsoft.com/office/drawing/2014/main" id="{BEB653D7-6603-45BD-8974-0BEC592CA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683"/>
              <a:ext cx="49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mRNA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79912" name="Rectangle 8">
              <a:extLst>
                <a:ext uri="{FF2B5EF4-FFF2-40B4-BE49-F238E27FC236}">
                  <a16:creationId xmlns:a16="http://schemas.microsoft.com/office/drawing/2014/main" id="{442A57C5-141E-4211-8626-8839F2408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212"/>
              <a:ext cx="7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ribosome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79913" name="Rectangle 9">
              <a:extLst>
                <a:ext uri="{FF2B5EF4-FFF2-40B4-BE49-F238E27FC236}">
                  <a16:creationId xmlns:a16="http://schemas.microsoft.com/office/drawing/2014/main" id="{45CB7A90-E6AE-44B8-83D4-FF3C8C385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3562"/>
              <a:ext cx="175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membrane of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endoplasmic reticulum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79914" name="Rectangle 10">
              <a:extLst>
                <a:ext uri="{FF2B5EF4-FFF2-40B4-BE49-F238E27FC236}">
                  <a16:creationId xmlns:a16="http://schemas.microsoft.com/office/drawing/2014/main" id="{EC8878FE-FC12-4369-9808-063748F8B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832"/>
              <a:ext cx="9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polypeptide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79915" name="Rectangle 11">
              <a:extLst>
                <a:ext uri="{FF2B5EF4-FFF2-40B4-BE49-F238E27FC236}">
                  <a16:creationId xmlns:a16="http://schemas.microsoft.com/office/drawing/2014/main" id="{8A6B494F-F50C-4D5F-8340-F740CCD90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478"/>
              <a:ext cx="74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signal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" charset="0"/>
                </a:rPr>
                <a:t>sequence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79916" name="Line 12">
              <a:extLst>
                <a:ext uri="{FF2B5EF4-FFF2-40B4-BE49-F238E27FC236}">
                  <a16:creationId xmlns:a16="http://schemas.microsoft.com/office/drawing/2014/main" id="{6F12FB5B-CB71-4E06-875E-713DFD2F8B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6" y="2975"/>
              <a:ext cx="320" cy="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7" name="Line 13">
              <a:extLst>
                <a:ext uri="{FF2B5EF4-FFF2-40B4-BE49-F238E27FC236}">
                  <a16:creationId xmlns:a16="http://schemas.microsoft.com/office/drawing/2014/main" id="{A0BD57E8-2798-45A5-ACDF-5043DF30C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1" y="2893"/>
              <a:ext cx="148" cy="3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8" name="Line 14">
              <a:extLst>
                <a:ext uri="{FF2B5EF4-FFF2-40B4-BE49-F238E27FC236}">
                  <a16:creationId xmlns:a16="http://schemas.microsoft.com/office/drawing/2014/main" id="{2334B47E-57BA-4EF0-8E7C-AD3D3F817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" y="2009"/>
              <a:ext cx="432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9" name="Line 15">
              <a:extLst>
                <a:ext uri="{FF2B5EF4-FFF2-40B4-BE49-F238E27FC236}">
                  <a16:creationId xmlns:a16="http://schemas.microsoft.com/office/drawing/2014/main" id="{BD4FA143-510A-4A1A-B892-015EF852F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6" y="1466"/>
              <a:ext cx="254" cy="6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0" name="Line 16">
              <a:extLst>
                <a:ext uri="{FF2B5EF4-FFF2-40B4-BE49-F238E27FC236}">
                  <a16:creationId xmlns:a16="http://schemas.microsoft.com/office/drawing/2014/main" id="{00F2154B-5D3B-4DD4-BB80-2DB2C133C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8" y="2499"/>
              <a:ext cx="262" cy="10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921" name="Group 17">
              <a:extLst>
                <a:ext uri="{FF2B5EF4-FFF2-40B4-BE49-F238E27FC236}">
                  <a16:creationId xmlns:a16="http://schemas.microsoft.com/office/drawing/2014/main" id="{367FDF71-60C6-4920-9417-B59A49AEFA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2442"/>
              <a:ext cx="310" cy="246"/>
              <a:chOff x="1312" y="1797"/>
              <a:chExt cx="310" cy="246"/>
            </a:xfrm>
          </p:grpSpPr>
          <p:sp>
            <p:nvSpPr>
              <p:cNvPr id="379922" name="Line 18">
                <a:extLst>
                  <a:ext uri="{FF2B5EF4-FFF2-40B4-BE49-F238E27FC236}">
                    <a16:creationId xmlns:a16="http://schemas.microsoft.com/office/drawing/2014/main" id="{10ACDDE7-E091-45E4-AF0C-C3403B240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912"/>
                <a:ext cx="23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23" name="Line 19">
                <a:extLst>
                  <a:ext uri="{FF2B5EF4-FFF2-40B4-BE49-F238E27FC236}">
                    <a16:creationId xmlns:a16="http://schemas.microsoft.com/office/drawing/2014/main" id="{043F065D-A6E0-4679-BF81-BEC54519A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2" y="1797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24" name="Line 20">
                <a:extLst>
                  <a:ext uri="{FF2B5EF4-FFF2-40B4-BE49-F238E27FC236}">
                    <a16:creationId xmlns:a16="http://schemas.microsoft.com/office/drawing/2014/main" id="{403BF143-E3CA-4753-B73D-66DF08532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2" y="2043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25" name="Line 21">
                <a:extLst>
                  <a:ext uri="{FF2B5EF4-FFF2-40B4-BE49-F238E27FC236}">
                    <a16:creationId xmlns:a16="http://schemas.microsoft.com/office/drawing/2014/main" id="{5F914AA9-025E-4B81-8B1E-369DE6F1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6" y="1797"/>
                <a:ext cx="0" cy="2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9927" name="Rectangle 23">
            <a:extLst>
              <a:ext uri="{FF2B5EF4-FFF2-40B4-BE49-F238E27FC236}">
                <a16:creationId xmlns:a16="http://schemas.microsoft.com/office/drawing/2014/main" id="{4C079F5F-0C68-4D6F-A4FE-C2622963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38" y="4765675"/>
            <a:ext cx="11541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  <a:latin typeface="" charset="0"/>
              </a:rPr>
              <a:t>ribosome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379928" name="Line 24">
            <a:extLst>
              <a:ext uri="{FF2B5EF4-FFF2-40B4-BE49-F238E27FC236}">
                <a16:creationId xmlns:a16="http://schemas.microsoft.com/office/drawing/2014/main" id="{91B08F07-E420-42C7-8FEC-8112B0E8AA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02525" y="4259264"/>
            <a:ext cx="234950" cy="547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DF6E-515F-4007-B357-5BD9AB42E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237" y="0"/>
            <a:ext cx="8361229" cy="2098226"/>
          </a:xfrm>
        </p:spPr>
        <p:txBody>
          <a:bodyPr/>
          <a:lstStyle/>
          <a:p>
            <a:pPr algn="ctr"/>
            <a:r>
              <a:rPr lang="en-US" sz="5400" dirty="0"/>
              <a:t>Who am I?</a:t>
            </a:r>
            <a:br>
              <a:rPr lang="en-US" sz="5400" dirty="0"/>
            </a:br>
            <a:r>
              <a:rPr lang="en-US" sz="5400" dirty="0"/>
              <a:t>Ms. Nicole DiLuglio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35AB-0785-4415-B399-A5074669B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98226"/>
            <a:ext cx="8865704" cy="1086237"/>
          </a:xfrm>
        </p:spPr>
        <p:txBody>
          <a:bodyPr>
            <a:noAutofit/>
          </a:bodyPr>
          <a:lstStyle/>
          <a:p>
            <a:r>
              <a:rPr lang="en-US" sz="3200" dirty="0"/>
              <a:t>21</a:t>
            </a:r>
            <a:r>
              <a:rPr lang="en-US" sz="3200" baseline="30000" dirty="0"/>
              <a:t>st</a:t>
            </a:r>
            <a:r>
              <a:rPr lang="en-US" sz="3200" dirty="0"/>
              <a:t> year of teaching-mostly in HISD</a:t>
            </a:r>
          </a:p>
          <a:p>
            <a:r>
              <a:rPr lang="en-US" sz="3200" dirty="0"/>
              <a:t>Currently teach at Sharpstown International School</a:t>
            </a:r>
          </a:p>
          <a:p>
            <a:r>
              <a:rPr lang="en-US" sz="3200" dirty="0"/>
              <a:t>Taught AP Biology for 10 years</a:t>
            </a:r>
          </a:p>
          <a:p>
            <a:r>
              <a:rPr lang="en-US" sz="3200" dirty="0"/>
              <a:t>Attended AP Biology reading in Kansas City</a:t>
            </a:r>
          </a:p>
          <a:p>
            <a:r>
              <a:rPr lang="en-US" sz="3200" dirty="0"/>
              <a:t>Biology major</a:t>
            </a:r>
          </a:p>
          <a:p>
            <a:r>
              <a:rPr lang="en-US" sz="3200" dirty="0"/>
              <a:t>I LOVE Biology!</a:t>
            </a:r>
          </a:p>
        </p:txBody>
      </p:sp>
    </p:spTree>
    <p:extLst>
      <p:ext uri="{BB962C8B-B14F-4D97-AF65-F5344CB8AC3E}">
        <p14:creationId xmlns:p14="http://schemas.microsoft.com/office/powerpoint/2010/main" val="1786602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AutoShape 2">
            <a:extLst>
              <a:ext uri="{FF2B5EF4-FFF2-40B4-BE49-F238E27FC236}">
                <a16:creationId xmlns:a16="http://schemas.microsoft.com/office/drawing/2014/main" id="{50991DED-7390-48D7-B372-FFD812B4DEFA}"/>
              </a:ext>
            </a:extLst>
          </p:cNvPr>
          <p:cNvSpPr>
            <a:spLocks noChangeArrowheads="1"/>
          </p:cNvSpPr>
          <p:nvPr/>
        </p:nvSpPr>
        <p:spPr bwMode="auto">
          <a:xfrm rot="14965379">
            <a:off x="8959851" y="-1939925"/>
            <a:ext cx="4543425" cy="38957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322"/>
          </a:solidFill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59" name="Oval 3">
            <a:extLst>
              <a:ext uri="{FF2B5EF4-FFF2-40B4-BE49-F238E27FC236}">
                <a16:creationId xmlns:a16="http://schemas.microsoft.com/office/drawing/2014/main" id="{687F70E6-8197-4C16-B5C0-EAA161820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-762000"/>
            <a:ext cx="10668000" cy="85344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3460" name="Group 4">
            <a:extLst>
              <a:ext uri="{FF2B5EF4-FFF2-40B4-BE49-F238E27FC236}">
                <a16:creationId xmlns:a16="http://schemas.microsoft.com/office/drawing/2014/main" id="{138E6467-4C58-4E02-B295-991CF854AB00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304801"/>
            <a:ext cx="4102100" cy="4435475"/>
            <a:chOff x="960" y="192"/>
            <a:chExt cx="2584" cy="2794"/>
          </a:xfrm>
        </p:grpSpPr>
        <p:pic>
          <p:nvPicPr>
            <p:cNvPr id="403461" name="Picture 5" descr="er">
              <a:extLst>
                <a:ext uri="{FF2B5EF4-FFF2-40B4-BE49-F238E27FC236}">
                  <a16:creationId xmlns:a16="http://schemas.microsoft.com/office/drawing/2014/main" id="{46BCA571-439C-4776-BEAD-3C057725E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1963">
              <a:off x="960" y="192"/>
              <a:ext cx="2584" cy="2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462" name="Oval 6">
              <a:extLst>
                <a:ext uri="{FF2B5EF4-FFF2-40B4-BE49-F238E27FC236}">
                  <a16:creationId xmlns:a16="http://schemas.microsoft.com/office/drawing/2014/main" id="{315B050F-A82D-4A3D-8301-43B26BAD4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248"/>
              <a:ext cx="192" cy="192"/>
            </a:xfrm>
            <a:prstGeom prst="ellipse">
              <a:avLst/>
            </a:prstGeom>
            <a:solidFill>
              <a:srgbClr val="F8D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BF0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3463" name="Picture 7" descr="rna">
            <a:extLst>
              <a:ext uri="{FF2B5EF4-FFF2-40B4-BE49-F238E27FC236}">
                <a16:creationId xmlns:a16="http://schemas.microsoft.com/office/drawing/2014/main" id="{9EDBB8BB-C047-4664-844C-5D334D22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2344">
            <a:off x="3233738" y="4227513"/>
            <a:ext cx="23177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4" name="Picture 8" descr="protein">
            <a:extLst>
              <a:ext uri="{FF2B5EF4-FFF2-40B4-BE49-F238E27FC236}">
                <a16:creationId xmlns:a16="http://schemas.microsoft.com/office/drawing/2014/main" id="{370F7A4E-57DD-4B54-A0AE-B5D8620F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866">
            <a:off x="3659188" y="4214813"/>
            <a:ext cx="99060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5" name="Oval 9">
            <a:extLst>
              <a:ext uri="{FF2B5EF4-FFF2-40B4-BE49-F238E27FC236}">
                <a16:creationId xmlns:a16="http://schemas.microsoft.com/office/drawing/2014/main" id="{590CAC45-5533-43A5-9AFA-D38816566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2743200" cy="2819400"/>
          </a:xfrm>
          <a:prstGeom prst="ellipse">
            <a:avLst/>
          </a:prstGeom>
          <a:solidFill>
            <a:srgbClr val="FFEA18"/>
          </a:solidFill>
          <a:ln w="38100">
            <a:solidFill>
              <a:srgbClr val="FFBF0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6" name="Rectangle 10">
            <a:extLst>
              <a:ext uri="{FF2B5EF4-FFF2-40B4-BE49-F238E27FC236}">
                <a16:creationId xmlns:a16="http://schemas.microsoft.com/office/drawing/2014/main" id="{8B56359A-E117-44B4-A142-1C64BBDB3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4" y="914581"/>
            <a:ext cx="704039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DNA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sp>
        <p:nvSpPr>
          <p:cNvPr id="403467" name="AutoShape 11">
            <a:extLst>
              <a:ext uri="{FF2B5EF4-FFF2-40B4-BE49-F238E27FC236}">
                <a16:creationId xmlns:a16="http://schemas.microsoft.com/office/drawing/2014/main" id="{A3713299-F308-41ED-BFFB-213B97948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86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8" name="AutoShape 12">
            <a:extLst>
              <a:ext uri="{FF2B5EF4-FFF2-40B4-BE49-F238E27FC236}">
                <a16:creationId xmlns:a16="http://schemas.microsoft.com/office/drawing/2014/main" id="{69F45C5A-92D3-4006-835C-5C523677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9" name="Rectangle 13">
            <a:extLst>
              <a:ext uri="{FF2B5EF4-FFF2-40B4-BE49-F238E27FC236}">
                <a16:creationId xmlns:a16="http://schemas.microsoft.com/office/drawing/2014/main" id="{CE2DC65E-0934-492C-900C-5B362404B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1598277"/>
            <a:ext cx="6944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200" b="1">
                <a:solidFill>
                  <a:srgbClr val="0F116A"/>
                </a:solidFill>
              </a:rPr>
              <a:t>RNA</a:t>
            </a:r>
          </a:p>
        </p:txBody>
      </p:sp>
      <p:sp>
        <p:nvSpPr>
          <p:cNvPr id="403470" name="Oval 14">
            <a:extLst>
              <a:ext uri="{FF2B5EF4-FFF2-40B4-BE49-F238E27FC236}">
                <a16:creationId xmlns:a16="http://schemas.microsoft.com/office/drawing/2014/main" id="{CC821BA2-0ACB-42DC-AC00-DEE7B11F9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572000"/>
            <a:ext cx="3048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1" name="Oval 15">
            <a:extLst>
              <a:ext uri="{FF2B5EF4-FFF2-40B4-BE49-F238E27FC236}">
                <a16:creationId xmlns:a16="http://schemas.microsoft.com/office/drawing/2014/main" id="{9CAF94FA-59B6-4DF0-91CE-BA4C21BE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4724400"/>
            <a:ext cx="381000" cy="1905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2" name="AutoShape 16">
            <a:extLst>
              <a:ext uri="{FF2B5EF4-FFF2-40B4-BE49-F238E27FC236}">
                <a16:creationId xmlns:a16="http://schemas.microsoft.com/office/drawing/2014/main" id="{339B1442-84E6-4FA1-B288-DBAE523E3990}"/>
              </a:ext>
            </a:extLst>
          </p:cNvPr>
          <p:cNvSpPr>
            <a:spLocks noChangeArrowheads="1"/>
          </p:cNvSpPr>
          <p:nvPr/>
        </p:nvSpPr>
        <p:spPr bwMode="auto">
          <a:xfrm rot="5063922">
            <a:off x="3200400" y="4038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3473" name="Group 17">
            <a:extLst>
              <a:ext uri="{FF2B5EF4-FFF2-40B4-BE49-F238E27FC236}">
                <a16:creationId xmlns:a16="http://schemas.microsoft.com/office/drawing/2014/main" id="{9BED396C-74FD-4AFD-A2E4-F051FAB7F53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276600"/>
            <a:ext cx="304800" cy="274638"/>
            <a:chOff x="2256" y="3523"/>
            <a:chExt cx="192" cy="173"/>
          </a:xfrm>
        </p:grpSpPr>
        <p:sp>
          <p:nvSpPr>
            <p:cNvPr id="403474" name="Oval 18">
              <a:extLst>
                <a:ext uri="{FF2B5EF4-FFF2-40B4-BE49-F238E27FC236}">
                  <a16:creationId xmlns:a16="http://schemas.microsoft.com/office/drawing/2014/main" id="{8C28AE48-69D7-4490-8DF2-04437BB4D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75" name="Oval 19">
              <a:extLst>
                <a:ext uri="{FF2B5EF4-FFF2-40B4-BE49-F238E27FC236}">
                  <a16:creationId xmlns:a16="http://schemas.microsoft.com/office/drawing/2014/main" id="{A7872571-A0C0-4F5F-98D1-896EC688B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476" name="Group 20">
            <a:extLst>
              <a:ext uri="{FF2B5EF4-FFF2-40B4-BE49-F238E27FC236}">
                <a16:creationId xmlns:a16="http://schemas.microsoft.com/office/drawing/2014/main" id="{23A50DC9-BDDD-4248-A7E6-6AE0F5325599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048000"/>
            <a:ext cx="304800" cy="274638"/>
            <a:chOff x="2256" y="3523"/>
            <a:chExt cx="192" cy="173"/>
          </a:xfrm>
        </p:grpSpPr>
        <p:sp>
          <p:nvSpPr>
            <p:cNvPr id="403477" name="Oval 21">
              <a:extLst>
                <a:ext uri="{FF2B5EF4-FFF2-40B4-BE49-F238E27FC236}">
                  <a16:creationId xmlns:a16="http://schemas.microsoft.com/office/drawing/2014/main" id="{A40D2834-46F8-4C72-A2AD-603E1C4A3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78" name="Oval 22">
              <a:extLst>
                <a:ext uri="{FF2B5EF4-FFF2-40B4-BE49-F238E27FC236}">
                  <a16:creationId xmlns:a16="http://schemas.microsoft.com/office/drawing/2014/main" id="{B311E1ED-8B5A-4F7D-9F39-30AB1B166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479" name="Group 23">
            <a:extLst>
              <a:ext uri="{FF2B5EF4-FFF2-40B4-BE49-F238E27FC236}">
                <a16:creationId xmlns:a16="http://schemas.microsoft.com/office/drawing/2014/main" id="{DE40DDA4-E39B-411A-A474-6C69ACCF1FF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581400"/>
            <a:ext cx="304800" cy="274638"/>
            <a:chOff x="2256" y="3523"/>
            <a:chExt cx="192" cy="173"/>
          </a:xfrm>
        </p:grpSpPr>
        <p:sp>
          <p:nvSpPr>
            <p:cNvPr id="403480" name="Oval 24">
              <a:extLst>
                <a:ext uri="{FF2B5EF4-FFF2-40B4-BE49-F238E27FC236}">
                  <a16:creationId xmlns:a16="http://schemas.microsoft.com/office/drawing/2014/main" id="{F3A59116-69E5-4854-9404-F928F2E5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81" name="Oval 25">
              <a:extLst>
                <a:ext uri="{FF2B5EF4-FFF2-40B4-BE49-F238E27FC236}">
                  <a16:creationId xmlns:a16="http://schemas.microsoft.com/office/drawing/2014/main" id="{EBAB8220-61C7-4364-860A-C408660B0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482" name="Group 26">
            <a:extLst>
              <a:ext uri="{FF2B5EF4-FFF2-40B4-BE49-F238E27FC236}">
                <a16:creationId xmlns:a16="http://schemas.microsoft.com/office/drawing/2014/main" id="{D7E835D3-AC5E-411F-9ABD-E861C1B5600F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304800" cy="274638"/>
            <a:chOff x="2256" y="3523"/>
            <a:chExt cx="192" cy="173"/>
          </a:xfrm>
        </p:grpSpPr>
        <p:sp>
          <p:nvSpPr>
            <p:cNvPr id="403483" name="Oval 27">
              <a:extLst>
                <a:ext uri="{FF2B5EF4-FFF2-40B4-BE49-F238E27FC236}">
                  <a16:creationId xmlns:a16="http://schemas.microsoft.com/office/drawing/2014/main" id="{B9F8937F-35F4-4118-BC41-EA49C8D49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84" name="Oval 28">
              <a:extLst>
                <a:ext uri="{FF2B5EF4-FFF2-40B4-BE49-F238E27FC236}">
                  <a16:creationId xmlns:a16="http://schemas.microsoft.com/office/drawing/2014/main" id="{60A2DA2D-BBBD-4BD6-999E-E234C58EC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485" name="Group 29">
            <a:extLst>
              <a:ext uri="{FF2B5EF4-FFF2-40B4-BE49-F238E27FC236}">
                <a16:creationId xmlns:a16="http://schemas.microsoft.com/office/drawing/2014/main" id="{323A5928-2DBD-4505-B077-F5D3FC85FA3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590800"/>
            <a:ext cx="304800" cy="274638"/>
            <a:chOff x="2256" y="3523"/>
            <a:chExt cx="192" cy="173"/>
          </a:xfrm>
        </p:grpSpPr>
        <p:sp>
          <p:nvSpPr>
            <p:cNvPr id="403486" name="Oval 30">
              <a:extLst>
                <a:ext uri="{FF2B5EF4-FFF2-40B4-BE49-F238E27FC236}">
                  <a16:creationId xmlns:a16="http://schemas.microsoft.com/office/drawing/2014/main" id="{CD016121-1D1B-438C-845F-A4F9BA591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87" name="Oval 31">
              <a:extLst>
                <a:ext uri="{FF2B5EF4-FFF2-40B4-BE49-F238E27FC236}">
                  <a16:creationId xmlns:a16="http://schemas.microsoft.com/office/drawing/2014/main" id="{E19B003E-B096-48A0-9C4E-54671B15E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488" name="Group 32">
            <a:extLst>
              <a:ext uri="{FF2B5EF4-FFF2-40B4-BE49-F238E27FC236}">
                <a16:creationId xmlns:a16="http://schemas.microsoft.com/office/drawing/2014/main" id="{49911B4D-3BEE-4C1B-88FE-BC24D51CE74E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133600"/>
            <a:ext cx="304800" cy="274638"/>
            <a:chOff x="2256" y="3523"/>
            <a:chExt cx="192" cy="173"/>
          </a:xfrm>
        </p:grpSpPr>
        <p:sp>
          <p:nvSpPr>
            <p:cNvPr id="403489" name="Oval 33">
              <a:extLst>
                <a:ext uri="{FF2B5EF4-FFF2-40B4-BE49-F238E27FC236}">
                  <a16:creationId xmlns:a16="http://schemas.microsoft.com/office/drawing/2014/main" id="{0E5F225C-5888-4F5D-971B-4A63DFE66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90" name="Oval 34">
              <a:extLst>
                <a:ext uri="{FF2B5EF4-FFF2-40B4-BE49-F238E27FC236}">
                  <a16:creationId xmlns:a16="http://schemas.microsoft.com/office/drawing/2014/main" id="{9E0A780F-8E5A-4415-8EE9-9DFAB7A56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491" name="Group 35">
            <a:extLst>
              <a:ext uri="{FF2B5EF4-FFF2-40B4-BE49-F238E27FC236}">
                <a16:creationId xmlns:a16="http://schemas.microsoft.com/office/drawing/2014/main" id="{79A274DE-79CE-489D-849F-C6F408F3E344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76400"/>
            <a:ext cx="304800" cy="274638"/>
            <a:chOff x="2256" y="3523"/>
            <a:chExt cx="192" cy="173"/>
          </a:xfrm>
        </p:grpSpPr>
        <p:sp>
          <p:nvSpPr>
            <p:cNvPr id="403492" name="Oval 36">
              <a:extLst>
                <a:ext uri="{FF2B5EF4-FFF2-40B4-BE49-F238E27FC236}">
                  <a16:creationId xmlns:a16="http://schemas.microsoft.com/office/drawing/2014/main" id="{6A878C64-EC46-4036-BFE9-1EC8C1FF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93" name="Oval 37">
              <a:extLst>
                <a:ext uri="{FF2B5EF4-FFF2-40B4-BE49-F238E27FC236}">
                  <a16:creationId xmlns:a16="http://schemas.microsoft.com/office/drawing/2014/main" id="{0747475D-EC8B-4D31-8747-98AF933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3494" name="Picture 38" descr="protein">
            <a:extLst>
              <a:ext uri="{FF2B5EF4-FFF2-40B4-BE49-F238E27FC236}">
                <a16:creationId xmlns:a16="http://schemas.microsoft.com/office/drawing/2014/main" id="{B59ADEA5-FB86-45CD-AF7E-F67D3FDE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866">
            <a:off x="5334000" y="3124201"/>
            <a:ext cx="9906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95" name="AutoShape 39">
            <a:extLst>
              <a:ext uri="{FF2B5EF4-FFF2-40B4-BE49-F238E27FC236}">
                <a16:creationId xmlns:a16="http://schemas.microsoft.com/office/drawing/2014/main" id="{C9DEC7E0-F005-4D3B-98EB-74CA2F45986B}"/>
              </a:ext>
            </a:extLst>
          </p:cNvPr>
          <p:cNvSpPr>
            <a:spLocks noChangeArrowheads="1"/>
          </p:cNvSpPr>
          <p:nvPr/>
        </p:nvSpPr>
        <p:spPr bwMode="auto">
          <a:xfrm rot="7200000">
            <a:off x="3276600" y="3276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96" name="AutoShape 40">
            <a:extLst>
              <a:ext uri="{FF2B5EF4-FFF2-40B4-BE49-F238E27FC236}">
                <a16:creationId xmlns:a16="http://schemas.microsoft.com/office/drawing/2014/main" id="{2E639F98-32B3-4473-98D8-8A034B22FACA}"/>
              </a:ext>
            </a:extLst>
          </p:cNvPr>
          <p:cNvSpPr>
            <a:spLocks noChangeArrowheads="1"/>
          </p:cNvSpPr>
          <p:nvPr/>
        </p:nvSpPr>
        <p:spPr bwMode="auto">
          <a:xfrm rot="19805882">
            <a:off x="4876800" y="3962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3497" name="Group 41">
            <a:extLst>
              <a:ext uri="{FF2B5EF4-FFF2-40B4-BE49-F238E27FC236}">
                <a16:creationId xmlns:a16="http://schemas.microsoft.com/office/drawing/2014/main" id="{F9D084AA-73E5-4DBA-A82A-947243C0B508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590800"/>
            <a:ext cx="457200" cy="457200"/>
            <a:chOff x="3600" y="912"/>
            <a:chExt cx="288" cy="288"/>
          </a:xfrm>
        </p:grpSpPr>
        <p:sp>
          <p:nvSpPr>
            <p:cNvPr id="403498" name="Oval 42">
              <a:extLst>
                <a:ext uri="{FF2B5EF4-FFF2-40B4-BE49-F238E27FC236}">
                  <a16:creationId xmlns:a16="http://schemas.microsoft.com/office/drawing/2014/main" id="{744B77B1-2831-45CB-9FFF-9EB115F5D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1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BF0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3499" name="Picture 43" descr="protein2">
              <a:extLst>
                <a:ext uri="{FF2B5EF4-FFF2-40B4-BE49-F238E27FC236}">
                  <a16:creationId xmlns:a16="http://schemas.microsoft.com/office/drawing/2014/main" id="{7989AFEA-BA61-426E-9DE0-CCB096A48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944"/>
              <a:ext cx="266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3500" name="AutoShape 44">
            <a:extLst>
              <a:ext uri="{FF2B5EF4-FFF2-40B4-BE49-F238E27FC236}">
                <a16:creationId xmlns:a16="http://schemas.microsoft.com/office/drawing/2014/main" id="{9D63DDBF-7BFF-449C-8179-581019AFC664}"/>
              </a:ext>
            </a:extLst>
          </p:cNvPr>
          <p:cNvSpPr>
            <a:spLocks noChangeArrowheads="1"/>
          </p:cNvSpPr>
          <p:nvPr/>
        </p:nvSpPr>
        <p:spPr bwMode="auto">
          <a:xfrm rot="3214914">
            <a:off x="7123113" y="22780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01" name="Rectangle 45">
            <a:extLst>
              <a:ext uri="{FF2B5EF4-FFF2-40B4-BE49-F238E27FC236}">
                <a16:creationId xmlns:a16="http://schemas.microsoft.com/office/drawing/2014/main" id="{46BE7609-ECCB-4221-8F71-E4FEAB60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3542964"/>
            <a:ext cx="14285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200" b="1">
                <a:solidFill>
                  <a:srgbClr val="0F116A"/>
                </a:solidFill>
              </a:rPr>
              <a:t>ribosomes</a:t>
            </a:r>
          </a:p>
        </p:txBody>
      </p:sp>
      <p:sp>
        <p:nvSpPr>
          <p:cNvPr id="403502" name="Rectangle 46">
            <a:extLst>
              <a:ext uri="{FF2B5EF4-FFF2-40B4-BE49-F238E27FC236}">
                <a16:creationId xmlns:a16="http://schemas.microsoft.com/office/drawing/2014/main" id="{9D6EB311-27A8-4372-9944-9C6C668D5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8681"/>
            <a:ext cx="17059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200" b="1">
                <a:solidFill>
                  <a:srgbClr val="0F116A"/>
                </a:solidFill>
              </a:rPr>
              <a:t>endoplasmic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reticulum</a:t>
            </a:r>
          </a:p>
        </p:txBody>
      </p:sp>
      <p:sp>
        <p:nvSpPr>
          <p:cNvPr id="403503" name="Rectangle 47">
            <a:extLst>
              <a:ext uri="{FF2B5EF4-FFF2-40B4-BE49-F238E27FC236}">
                <a16:creationId xmlns:a16="http://schemas.microsoft.com/office/drawing/2014/main" id="{BC099DC4-0837-4A93-9254-48864174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1691939"/>
            <a:ext cx="9946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200" b="1">
                <a:solidFill>
                  <a:srgbClr val="0F116A"/>
                </a:solidFill>
              </a:rPr>
              <a:t>vesicle</a:t>
            </a:r>
          </a:p>
        </p:txBody>
      </p:sp>
      <p:pic>
        <p:nvPicPr>
          <p:cNvPr id="403504" name="Picture 48" descr="golgi">
            <a:extLst>
              <a:ext uri="{FF2B5EF4-FFF2-40B4-BE49-F238E27FC236}">
                <a16:creationId xmlns:a16="http://schemas.microsoft.com/office/drawing/2014/main" id="{47FC593A-AF56-4161-8253-2E984EDA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505200"/>
            <a:ext cx="2295525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505" name="AutoShape 49">
            <a:extLst>
              <a:ext uri="{FF2B5EF4-FFF2-40B4-BE49-F238E27FC236}">
                <a16:creationId xmlns:a16="http://schemas.microsoft.com/office/drawing/2014/main" id="{0D49A040-6BB3-4211-9C7B-A28864E1E12C}"/>
              </a:ext>
            </a:extLst>
          </p:cNvPr>
          <p:cNvSpPr>
            <a:spLocks noChangeArrowheads="1"/>
          </p:cNvSpPr>
          <p:nvPr/>
        </p:nvSpPr>
        <p:spPr bwMode="auto">
          <a:xfrm rot="2753473">
            <a:off x="7696200" y="3124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06" name="AutoShape 50">
            <a:extLst>
              <a:ext uri="{FF2B5EF4-FFF2-40B4-BE49-F238E27FC236}">
                <a16:creationId xmlns:a16="http://schemas.microsoft.com/office/drawing/2014/main" id="{63C15C7A-184D-47C9-BF58-7252ECEC865D}"/>
              </a:ext>
            </a:extLst>
          </p:cNvPr>
          <p:cNvSpPr>
            <a:spLocks noChangeArrowheads="1"/>
          </p:cNvSpPr>
          <p:nvPr/>
        </p:nvSpPr>
        <p:spPr bwMode="auto">
          <a:xfrm rot="5051702">
            <a:off x="8153400" y="4495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07" name="AutoShape 51">
            <a:extLst>
              <a:ext uri="{FF2B5EF4-FFF2-40B4-BE49-F238E27FC236}">
                <a16:creationId xmlns:a16="http://schemas.microsoft.com/office/drawing/2014/main" id="{B5B3BE2D-87A0-41F4-AD1E-63F89D82B79E}"/>
              </a:ext>
            </a:extLst>
          </p:cNvPr>
          <p:cNvSpPr>
            <a:spLocks noChangeArrowheads="1"/>
          </p:cNvSpPr>
          <p:nvPr/>
        </p:nvSpPr>
        <p:spPr bwMode="auto">
          <a:xfrm rot="2561061">
            <a:off x="8229600" y="5334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08" name="AutoShape 52">
            <a:extLst>
              <a:ext uri="{FF2B5EF4-FFF2-40B4-BE49-F238E27FC236}">
                <a16:creationId xmlns:a16="http://schemas.microsoft.com/office/drawing/2014/main" id="{C051EA83-A295-4BFA-B819-0FF772B9ADD8}"/>
              </a:ext>
            </a:extLst>
          </p:cNvPr>
          <p:cNvSpPr>
            <a:spLocks noChangeArrowheads="1"/>
          </p:cNvSpPr>
          <p:nvPr/>
        </p:nvSpPr>
        <p:spPr bwMode="auto">
          <a:xfrm rot="17812689">
            <a:off x="9067800" y="4800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09" name="AutoShape 53">
            <a:extLst>
              <a:ext uri="{FF2B5EF4-FFF2-40B4-BE49-F238E27FC236}">
                <a16:creationId xmlns:a16="http://schemas.microsoft.com/office/drawing/2014/main" id="{98FBA19E-B5F3-42FB-A42E-559886D3FC88}"/>
              </a:ext>
            </a:extLst>
          </p:cNvPr>
          <p:cNvSpPr>
            <a:spLocks noChangeArrowheads="1"/>
          </p:cNvSpPr>
          <p:nvPr/>
        </p:nvSpPr>
        <p:spPr bwMode="auto">
          <a:xfrm rot="17812689">
            <a:off x="95250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10" name="AutoShape 54">
            <a:extLst>
              <a:ext uri="{FF2B5EF4-FFF2-40B4-BE49-F238E27FC236}">
                <a16:creationId xmlns:a16="http://schemas.microsoft.com/office/drawing/2014/main" id="{F6EF6272-E946-46CD-9A1F-BC339F96CBB2}"/>
              </a:ext>
            </a:extLst>
          </p:cNvPr>
          <p:cNvSpPr>
            <a:spLocks noChangeArrowheads="1"/>
          </p:cNvSpPr>
          <p:nvPr/>
        </p:nvSpPr>
        <p:spPr bwMode="auto">
          <a:xfrm rot="16918166">
            <a:off x="99060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11" name="Rectangle 55">
            <a:extLst>
              <a:ext uri="{FF2B5EF4-FFF2-40B4-BE49-F238E27FC236}">
                <a16:creationId xmlns:a16="http://schemas.microsoft.com/office/drawing/2014/main" id="{B23A45B9-1620-44B6-A1BA-588261284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5406481"/>
            <a:ext cx="13965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200" b="1">
                <a:solidFill>
                  <a:srgbClr val="0F116A"/>
                </a:solidFill>
              </a:rPr>
              <a:t>Golgi 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apparatus</a:t>
            </a:r>
          </a:p>
        </p:txBody>
      </p:sp>
      <p:sp>
        <p:nvSpPr>
          <p:cNvPr id="403512" name="Rectangle 56">
            <a:extLst>
              <a:ext uri="{FF2B5EF4-FFF2-40B4-BE49-F238E27FC236}">
                <a16:creationId xmlns:a16="http://schemas.microsoft.com/office/drawing/2014/main" id="{DC4F0BBF-4CFA-47C4-B4E0-E0EED348B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88" y="3274677"/>
            <a:ext cx="9946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200" b="1">
                <a:solidFill>
                  <a:srgbClr val="0F116A"/>
                </a:solidFill>
              </a:rPr>
              <a:t>vesicle</a:t>
            </a:r>
          </a:p>
        </p:txBody>
      </p:sp>
      <p:sp>
        <p:nvSpPr>
          <p:cNvPr id="403513" name="Rectangle 57">
            <a:extLst>
              <a:ext uri="{FF2B5EF4-FFF2-40B4-BE49-F238E27FC236}">
                <a16:creationId xmlns:a16="http://schemas.microsoft.com/office/drawing/2014/main" id="{55E65C55-73D9-4F44-BF70-B856A9CC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779238"/>
            <a:ext cx="1427250" cy="5719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protein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on its way!</a:t>
            </a:r>
          </a:p>
        </p:txBody>
      </p:sp>
      <p:sp>
        <p:nvSpPr>
          <p:cNvPr id="403514" name="Rectangle 58">
            <a:extLst>
              <a:ext uri="{FF2B5EF4-FFF2-40B4-BE49-F238E27FC236}">
                <a16:creationId xmlns:a16="http://schemas.microsoft.com/office/drawing/2014/main" id="{CD47D9FA-92C1-4CB9-99FA-5FEF90E0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646277"/>
            <a:ext cx="10141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200" b="1">
                <a:solidFill>
                  <a:srgbClr val="0F116A"/>
                </a:solidFill>
              </a:rPr>
              <a:t>protein</a:t>
            </a:r>
          </a:p>
        </p:txBody>
      </p:sp>
      <p:sp>
        <p:nvSpPr>
          <p:cNvPr id="403515" name="Rectangle 59">
            <a:extLst>
              <a:ext uri="{FF2B5EF4-FFF2-40B4-BE49-F238E27FC236}">
                <a16:creationId xmlns:a16="http://schemas.microsoft.com/office/drawing/2014/main" id="{A8C7D00D-880F-4E33-9394-F89287F2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1" y="4643213"/>
            <a:ext cx="1135311" cy="5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finished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protein</a:t>
            </a:r>
          </a:p>
        </p:txBody>
      </p:sp>
      <p:sp>
        <p:nvSpPr>
          <p:cNvPr id="403516" name="Rectangle 60">
            <a:extLst>
              <a:ext uri="{FF2B5EF4-FFF2-40B4-BE49-F238E27FC236}">
                <a16:creationId xmlns:a16="http://schemas.microsoft.com/office/drawing/2014/main" id="{E383DE7A-7E8C-4C46-9D72-ECA634BDF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6075544"/>
            <a:ext cx="2097818" cy="363176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CC0000"/>
                </a:solidFill>
              </a:rPr>
              <a:t>Making Proteins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sp>
        <p:nvSpPr>
          <p:cNvPr id="403517" name="AutoShape 61">
            <a:extLst>
              <a:ext uri="{FF2B5EF4-FFF2-40B4-BE49-F238E27FC236}">
                <a16:creationId xmlns:a16="http://schemas.microsoft.com/office/drawing/2014/main" id="{D5766E60-2201-4EB9-A14D-9E47C3EE11F4}"/>
              </a:ext>
            </a:extLst>
          </p:cNvPr>
          <p:cNvSpPr>
            <a:spLocks noChangeArrowheads="1"/>
          </p:cNvSpPr>
          <p:nvPr/>
        </p:nvSpPr>
        <p:spPr bwMode="auto">
          <a:xfrm rot="16325887">
            <a:off x="92964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3518" name="Group 62">
            <a:extLst>
              <a:ext uri="{FF2B5EF4-FFF2-40B4-BE49-F238E27FC236}">
                <a16:creationId xmlns:a16="http://schemas.microsoft.com/office/drawing/2014/main" id="{E02EBCBB-897D-44B6-850E-510E46CF929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828800"/>
            <a:ext cx="457200" cy="457200"/>
            <a:chOff x="3264" y="1152"/>
            <a:chExt cx="288" cy="288"/>
          </a:xfrm>
        </p:grpSpPr>
        <p:sp>
          <p:nvSpPr>
            <p:cNvPr id="403519" name="Oval 63">
              <a:extLst>
                <a:ext uri="{FF2B5EF4-FFF2-40B4-BE49-F238E27FC236}">
                  <a16:creationId xmlns:a16="http://schemas.microsoft.com/office/drawing/2014/main" id="{0C1520F5-627E-4071-BD6A-C86DDB042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15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3520" name="Picture 64" descr="protein2">
              <a:extLst>
                <a:ext uri="{FF2B5EF4-FFF2-40B4-BE49-F238E27FC236}">
                  <a16:creationId xmlns:a16="http://schemas.microsoft.com/office/drawing/2014/main" id="{0DBD1E68-557F-4623-9E0E-284C11306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1184"/>
              <a:ext cx="266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3521" name="Group 65">
            <a:extLst>
              <a:ext uri="{FF2B5EF4-FFF2-40B4-BE49-F238E27FC236}">
                <a16:creationId xmlns:a16="http://schemas.microsoft.com/office/drawing/2014/main" id="{038893F0-E104-4599-894F-7D50DC958C2B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352800"/>
            <a:ext cx="457200" cy="457200"/>
            <a:chOff x="3600" y="912"/>
            <a:chExt cx="288" cy="288"/>
          </a:xfrm>
        </p:grpSpPr>
        <p:sp>
          <p:nvSpPr>
            <p:cNvPr id="403522" name="Oval 66">
              <a:extLst>
                <a:ext uri="{FF2B5EF4-FFF2-40B4-BE49-F238E27FC236}">
                  <a16:creationId xmlns:a16="http://schemas.microsoft.com/office/drawing/2014/main" id="{3367E793-9151-461C-BEAA-188D751B0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1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BF0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3523" name="Picture 67" descr="protein2">
              <a:extLst>
                <a:ext uri="{FF2B5EF4-FFF2-40B4-BE49-F238E27FC236}">
                  <a16:creationId xmlns:a16="http://schemas.microsoft.com/office/drawing/2014/main" id="{03A62F33-9276-4FBD-86D9-2DEEB1065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944"/>
              <a:ext cx="266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3524" name="AutoShape 68">
            <a:extLst>
              <a:ext uri="{FF2B5EF4-FFF2-40B4-BE49-F238E27FC236}">
                <a16:creationId xmlns:a16="http://schemas.microsoft.com/office/drawing/2014/main" id="{8A51AF89-AC6F-4949-B613-53566F274177}"/>
              </a:ext>
            </a:extLst>
          </p:cNvPr>
          <p:cNvSpPr>
            <a:spLocks noChangeArrowheads="1"/>
          </p:cNvSpPr>
          <p:nvPr/>
        </p:nvSpPr>
        <p:spPr bwMode="auto">
          <a:xfrm rot="21421039">
            <a:off x="6477000" y="3200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3525" name="Picture 69" descr="protein4">
            <a:extLst>
              <a:ext uri="{FF2B5EF4-FFF2-40B4-BE49-F238E27FC236}">
                <a16:creationId xmlns:a16="http://schemas.microsoft.com/office/drawing/2014/main" id="{61277574-BC8A-467F-A067-71F05B59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105400"/>
            <a:ext cx="3333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526" name="Picture 70" descr="protein4">
            <a:extLst>
              <a:ext uri="{FF2B5EF4-FFF2-40B4-BE49-F238E27FC236}">
                <a16:creationId xmlns:a16="http://schemas.microsoft.com/office/drawing/2014/main" id="{7C21B2F0-4757-493C-8C57-A806AE88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9" y="4343400"/>
            <a:ext cx="3333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527" name="AutoShape 71">
            <a:extLst>
              <a:ext uri="{FF2B5EF4-FFF2-40B4-BE49-F238E27FC236}">
                <a16:creationId xmlns:a16="http://schemas.microsoft.com/office/drawing/2014/main" id="{DB013DEB-D786-4C00-93B6-15349DE0F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419600"/>
            <a:ext cx="381000" cy="152400"/>
          </a:xfrm>
          <a:prstGeom prst="homePlate">
            <a:avLst>
              <a:gd name="adj" fmla="val 62500"/>
            </a:avLst>
          </a:prstGeom>
          <a:solidFill>
            <a:schemeClr val="bg1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000" b="1">
                <a:solidFill>
                  <a:srgbClr val="0F116A"/>
                </a:solidFill>
              </a:rPr>
              <a:t>TO:</a:t>
            </a:r>
            <a:endParaRPr lang="en-US" altLang="en-US" sz="1000" b="1"/>
          </a:p>
        </p:txBody>
      </p:sp>
      <p:grpSp>
        <p:nvGrpSpPr>
          <p:cNvPr id="403528" name="Group 72">
            <a:extLst>
              <a:ext uri="{FF2B5EF4-FFF2-40B4-BE49-F238E27FC236}">
                <a16:creationId xmlns:a16="http://schemas.microsoft.com/office/drawing/2014/main" id="{ECA948F2-8131-4CD4-90B5-268F4D388FB7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2971800"/>
            <a:ext cx="609600" cy="457200"/>
            <a:chOff x="4944" y="1872"/>
            <a:chExt cx="384" cy="288"/>
          </a:xfrm>
        </p:grpSpPr>
        <p:sp>
          <p:nvSpPr>
            <p:cNvPr id="403529" name="Oval 73">
              <a:extLst>
                <a:ext uri="{FF2B5EF4-FFF2-40B4-BE49-F238E27FC236}">
                  <a16:creationId xmlns:a16="http://schemas.microsoft.com/office/drawing/2014/main" id="{A530F803-423D-4FD9-8CEF-E2ABBB6DF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72"/>
              <a:ext cx="288" cy="288"/>
            </a:xfrm>
            <a:prstGeom prst="ellipse">
              <a:avLst/>
            </a:prstGeom>
            <a:solidFill>
              <a:srgbClr val="D38BCD"/>
            </a:solidFill>
            <a:ln w="9525">
              <a:solidFill>
                <a:srgbClr val="D38BC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3530" name="Picture 74" descr="protein4">
              <a:extLst>
                <a:ext uri="{FF2B5EF4-FFF2-40B4-BE49-F238E27FC236}">
                  <a16:creationId xmlns:a16="http://schemas.microsoft.com/office/drawing/2014/main" id="{EF8AE6A0-AB99-4105-BF81-906AA033D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20"/>
              <a:ext cx="21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531" name="AutoShape 75">
              <a:extLst>
                <a:ext uri="{FF2B5EF4-FFF2-40B4-BE49-F238E27FC236}">
                  <a16:creationId xmlns:a16="http://schemas.microsoft.com/office/drawing/2014/main" id="{915A102C-0675-49E2-B102-7CC76E355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968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grpSp>
        <p:nvGrpSpPr>
          <p:cNvPr id="403532" name="Group 76">
            <a:extLst>
              <a:ext uri="{FF2B5EF4-FFF2-40B4-BE49-F238E27FC236}">
                <a16:creationId xmlns:a16="http://schemas.microsoft.com/office/drawing/2014/main" id="{83780400-48BC-4A14-AB33-1A7B49514A81}"/>
              </a:ext>
            </a:extLst>
          </p:cNvPr>
          <p:cNvGrpSpPr>
            <a:grpSpLocks/>
          </p:cNvGrpSpPr>
          <p:nvPr/>
        </p:nvGrpSpPr>
        <p:grpSpPr bwMode="auto">
          <a:xfrm>
            <a:off x="9677400" y="1828800"/>
            <a:ext cx="609600" cy="457200"/>
            <a:chOff x="4944" y="1872"/>
            <a:chExt cx="384" cy="288"/>
          </a:xfrm>
        </p:grpSpPr>
        <p:sp>
          <p:nvSpPr>
            <p:cNvPr id="403533" name="Oval 77">
              <a:extLst>
                <a:ext uri="{FF2B5EF4-FFF2-40B4-BE49-F238E27FC236}">
                  <a16:creationId xmlns:a16="http://schemas.microsoft.com/office/drawing/2014/main" id="{5262A42F-E3A9-45D4-8120-5836B5BE4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72"/>
              <a:ext cx="288" cy="288"/>
            </a:xfrm>
            <a:prstGeom prst="ellipse">
              <a:avLst/>
            </a:prstGeom>
            <a:solidFill>
              <a:srgbClr val="D38BCD"/>
            </a:solidFill>
            <a:ln w="9525">
              <a:solidFill>
                <a:srgbClr val="D38BC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3534" name="Picture 78" descr="protein4">
              <a:extLst>
                <a:ext uri="{FF2B5EF4-FFF2-40B4-BE49-F238E27FC236}">
                  <a16:creationId xmlns:a16="http://schemas.microsoft.com/office/drawing/2014/main" id="{1D9B4EBC-CEF1-4FAD-A1C8-9AA2D244C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20"/>
              <a:ext cx="21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535" name="AutoShape 79">
              <a:extLst>
                <a:ext uri="{FF2B5EF4-FFF2-40B4-BE49-F238E27FC236}">
                  <a16:creationId xmlns:a16="http://schemas.microsoft.com/office/drawing/2014/main" id="{461F6880-84EC-4813-9FEB-08300670B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968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grpSp>
        <p:nvGrpSpPr>
          <p:cNvPr id="403536" name="Group 80">
            <a:extLst>
              <a:ext uri="{FF2B5EF4-FFF2-40B4-BE49-F238E27FC236}">
                <a16:creationId xmlns:a16="http://schemas.microsoft.com/office/drawing/2014/main" id="{3E4603B1-4B66-4812-8D07-80EACA3A8290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914400"/>
            <a:ext cx="533400" cy="342900"/>
            <a:chOff x="5328" y="576"/>
            <a:chExt cx="336" cy="216"/>
          </a:xfrm>
        </p:grpSpPr>
        <p:pic>
          <p:nvPicPr>
            <p:cNvPr id="403537" name="Picture 81" descr="protein4">
              <a:extLst>
                <a:ext uri="{FF2B5EF4-FFF2-40B4-BE49-F238E27FC236}">
                  <a16:creationId xmlns:a16="http://schemas.microsoft.com/office/drawing/2014/main" id="{A6CFBF39-8A32-47F7-8B89-A46709D5F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576"/>
              <a:ext cx="21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538" name="AutoShape 82">
              <a:extLst>
                <a:ext uri="{FF2B5EF4-FFF2-40B4-BE49-F238E27FC236}">
                  <a16:creationId xmlns:a16="http://schemas.microsoft.com/office/drawing/2014/main" id="{04EF068F-8D43-4D49-B5A7-C7C85D4C5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624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pic>
        <p:nvPicPr>
          <p:cNvPr id="403539" name="Picture 83" descr="protein2">
            <a:extLst>
              <a:ext uri="{FF2B5EF4-FFF2-40B4-BE49-F238E27FC236}">
                <a16:creationId xmlns:a16="http://schemas.microsoft.com/office/drawing/2014/main" id="{64DA17ED-1E53-40D4-B016-FA1690FA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4064000"/>
            <a:ext cx="42227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540" name="Rectangle 84">
            <a:extLst>
              <a:ext uri="{FF2B5EF4-FFF2-40B4-BE49-F238E27FC236}">
                <a16:creationId xmlns:a16="http://schemas.microsoft.com/office/drawing/2014/main" id="{4F87D935-09D8-4CE2-AAC0-DB089343A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4031"/>
            <a:ext cx="1117614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nucleus</a:t>
            </a:r>
          </a:p>
        </p:txBody>
      </p:sp>
      <p:grpSp>
        <p:nvGrpSpPr>
          <p:cNvPr id="403541" name="Group 85">
            <a:extLst>
              <a:ext uri="{FF2B5EF4-FFF2-40B4-BE49-F238E27FC236}">
                <a16:creationId xmlns:a16="http://schemas.microsoft.com/office/drawing/2014/main" id="{9ADB8B64-7969-45E0-8859-A8EBADB901EA}"/>
              </a:ext>
            </a:extLst>
          </p:cNvPr>
          <p:cNvGrpSpPr>
            <a:grpSpLocks/>
          </p:cNvGrpSpPr>
          <p:nvPr/>
        </p:nvGrpSpPr>
        <p:grpSpPr bwMode="auto">
          <a:xfrm rot="2230663">
            <a:off x="1662113" y="1171575"/>
            <a:ext cx="1046162" cy="1371600"/>
            <a:chOff x="1383" y="-175"/>
            <a:chExt cx="884" cy="1300"/>
          </a:xfrm>
        </p:grpSpPr>
        <p:sp>
          <p:nvSpPr>
            <p:cNvPr id="403542" name="Freeform 86">
              <a:extLst>
                <a:ext uri="{FF2B5EF4-FFF2-40B4-BE49-F238E27FC236}">
                  <a16:creationId xmlns:a16="http://schemas.microsoft.com/office/drawing/2014/main" id="{2F73523D-8723-45FE-BDC1-4B92448B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-175"/>
              <a:ext cx="747" cy="1133"/>
            </a:xfrm>
            <a:custGeom>
              <a:avLst/>
              <a:gdLst>
                <a:gd name="T0" fmla="*/ 247 w 747"/>
                <a:gd name="T1" fmla="*/ 0 h 1133"/>
                <a:gd name="T2" fmla="*/ 47 w 747"/>
                <a:gd name="T3" fmla="*/ 383 h 1133"/>
                <a:gd name="T4" fmla="*/ 530 w 747"/>
                <a:gd name="T5" fmla="*/ 525 h 1133"/>
                <a:gd name="T6" fmla="*/ 222 w 747"/>
                <a:gd name="T7" fmla="*/ 975 h 1133"/>
                <a:gd name="T8" fmla="*/ 747 w 747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1133">
                  <a:moveTo>
                    <a:pt x="247" y="0"/>
                  </a:moveTo>
                  <a:cubicBezTo>
                    <a:pt x="123" y="148"/>
                    <a:pt x="0" y="296"/>
                    <a:pt x="47" y="383"/>
                  </a:cubicBezTo>
                  <a:cubicBezTo>
                    <a:pt x="94" y="470"/>
                    <a:pt x="501" y="426"/>
                    <a:pt x="530" y="525"/>
                  </a:cubicBezTo>
                  <a:cubicBezTo>
                    <a:pt x="559" y="624"/>
                    <a:pt x="186" y="874"/>
                    <a:pt x="222" y="975"/>
                  </a:cubicBezTo>
                  <a:cubicBezTo>
                    <a:pt x="258" y="1076"/>
                    <a:pt x="502" y="1104"/>
                    <a:pt x="747" y="1133"/>
                  </a:cubicBezTo>
                </a:path>
              </a:pathLst>
            </a:custGeom>
            <a:noFill/>
            <a:ln w="76200" cap="flat" cmpd="sng">
              <a:solidFill>
                <a:srgbClr val="ED001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543" name="Freeform 87">
              <a:extLst>
                <a:ext uri="{FF2B5EF4-FFF2-40B4-BE49-F238E27FC236}">
                  <a16:creationId xmlns:a16="http://schemas.microsoft.com/office/drawing/2014/main" id="{F9D49E3A-462D-456A-BBA9-294315454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-74"/>
              <a:ext cx="831" cy="1199"/>
            </a:xfrm>
            <a:custGeom>
              <a:avLst/>
              <a:gdLst>
                <a:gd name="T0" fmla="*/ 0 w 831"/>
                <a:gd name="T1" fmla="*/ 57 h 1199"/>
                <a:gd name="T2" fmla="*/ 542 w 831"/>
                <a:gd name="T3" fmla="*/ 82 h 1199"/>
                <a:gd name="T4" fmla="*/ 317 w 831"/>
                <a:gd name="T5" fmla="*/ 549 h 1199"/>
                <a:gd name="T6" fmla="*/ 809 w 831"/>
                <a:gd name="T7" fmla="*/ 674 h 1199"/>
                <a:gd name="T8" fmla="*/ 450 w 831"/>
                <a:gd name="T9" fmla="*/ 119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1199">
                  <a:moveTo>
                    <a:pt x="0" y="57"/>
                  </a:moveTo>
                  <a:cubicBezTo>
                    <a:pt x="244" y="28"/>
                    <a:pt x="489" y="0"/>
                    <a:pt x="542" y="82"/>
                  </a:cubicBezTo>
                  <a:cubicBezTo>
                    <a:pt x="595" y="164"/>
                    <a:pt x="273" y="450"/>
                    <a:pt x="317" y="549"/>
                  </a:cubicBezTo>
                  <a:cubicBezTo>
                    <a:pt x="361" y="648"/>
                    <a:pt x="787" y="566"/>
                    <a:pt x="809" y="674"/>
                  </a:cubicBezTo>
                  <a:cubicBezTo>
                    <a:pt x="831" y="782"/>
                    <a:pt x="640" y="990"/>
                    <a:pt x="450" y="1199"/>
                  </a:cubicBezTo>
                </a:path>
              </a:pathLst>
            </a:custGeom>
            <a:noFill/>
            <a:ln w="76200" cap="flat" cmpd="sng">
              <a:solidFill>
                <a:srgbClr val="ED001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3544" name="Freeform 88">
            <a:extLst>
              <a:ext uri="{FF2B5EF4-FFF2-40B4-BE49-F238E27FC236}">
                <a16:creationId xmlns:a16="http://schemas.microsoft.com/office/drawing/2014/main" id="{4F5DA10B-5681-4C60-99D9-28103A0BB256}"/>
              </a:ext>
            </a:extLst>
          </p:cNvPr>
          <p:cNvSpPr>
            <a:spLocks/>
          </p:cNvSpPr>
          <p:nvPr/>
        </p:nvSpPr>
        <p:spPr bwMode="auto">
          <a:xfrm rot="2244938">
            <a:off x="2925764" y="1930401"/>
            <a:ext cx="280987" cy="1044575"/>
          </a:xfrm>
          <a:custGeom>
            <a:avLst/>
            <a:gdLst>
              <a:gd name="T0" fmla="*/ 176 w 361"/>
              <a:gd name="T1" fmla="*/ 0 h 875"/>
              <a:gd name="T2" fmla="*/ 17 w 361"/>
              <a:gd name="T3" fmla="*/ 192 h 875"/>
              <a:gd name="T4" fmla="*/ 276 w 361"/>
              <a:gd name="T5" fmla="*/ 350 h 875"/>
              <a:gd name="T6" fmla="*/ 126 w 361"/>
              <a:gd name="T7" fmla="*/ 575 h 875"/>
              <a:gd name="T8" fmla="*/ 342 w 361"/>
              <a:gd name="T9" fmla="*/ 692 h 875"/>
              <a:gd name="T10" fmla="*/ 242 w 361"/>
              <a:gd name="T11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1" h="875">
                <a:moveTo>
                  <a:pt x="176" y="0"/>
                </a:moveTo>
                <a:cubicBezTo>
                  <a:pt x="88" y="67"/>
                  <a:pt x="0" y="134"/>
                  <a:pt x="17" y="192"/>
                </a:cubicBezTo>
                <a:cubicBezTo>
                  <a:pt x="34" y="250"/>
                  <a:pt x="258" y="286"/>
                  <a:pt x="276" y="350"/>
                </a:cubicBezTo>
                <a:cubicBezTo>
                  <a:pt x="294" y="414"/>
                  <a:pt x="115" y="518"/>
                  <a:pt x="126" y="575"/>
                </a:cubicBezTo>
                <a:cubicBezTo>
                  <a:pt x="137" y="632"/>
                  <a:pt x="323" y="642"/>
                  <a:pt x="342" y="692"/>
                </a:cubicBezTo>
                <a:cubicBezTo>
                  <a:pt x="361" y="742"/>
                  <a:pt x="301" y="808"/>
                  <a:pt x="242" y="875"/>
                </a:cubicBezTo>
              </a:path>
            </a:pathLst>
          </a:custGeom>
          <a:noFill/>
          <a:ln w="76200" cap="flat" cmpd="sng">
            <a:solidFill>
              <a:srgbClr val="0D672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45" name="Freeform 89">
            <a:extLst>
              <a:ext uri="{FF2B5EF4-FFF2-40B4-BE49-F238E27FC236}">
                <a16:creationId xmlns:a16="http://schemas.microsoft.com/office/drawing/2014/main" id="{72225C90-CA91-4126-89E7-0861BA928A52}"/>
              </a:ext>
            </a:extLst>
          </p:cNvPr>
          <p:cNvSpPr>
            <a:spLocks/>
          </p:cNvSpPr>
          <p:nvPr/>
        </p:nvSpPr>
        <p:spPr bwMode="auto">
          <a:xfrm rot="20014633">
            <a:off x="3668714" y="2116139"/>
            <a:ext cx="280987" cy="1044575"/>
          </a:xfrm>
          <a:custGeom>
            <a:avLst/>
            <a:gdLst>
              <a:gd name="T0" fmla="*/ 176 w 361"/>
              <a:gd name="T1" fmla="*/ 0 h 875"/>
              <a:gd name="T2" fmla="*/ 17 w 361"/>
              <a:gd name="T3" fmla="*/ 192 h 875"/>
              <a:gd name="T4" fmla="*/ 276 w 361"/>
              <a:gd name="T5" fmla="*/ 350 h 875"/>
              <a:gd name="T6" fmla="*/ 126 w 361"/>
              <a:gd name="T7" fmla="*/ 575 h 875"/>
              <a:gd name="T8" fmla="*/ 342 w 361"/>
              <a:gd name="T9" fmla="*/ 692 h 875"/>
              <a:gd name="T10" fmla="*/ 242 w 361"/>
              <a:gd name="T11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1" h="875">
                <a:moveTo>
                  <a:pt x="176" y="0"/>
                </a:moveTo>
                <a:cubicBezTo>
                  <a:pt x="88" y="67"/>
                  <a:pt x="0" y="134"/>
                  <a:pt x="17" y="192"/>
                </a:cubicBezTo>
                <a:cubicBezTo>
                  <a:pt x="34" y="250"/>
                  <a:pt x="258" y="286"/>
                  <a:pt x="276" y="350"/>
                </a:cubicBezTo>
                <a:cubicBezTo>
                  <a:pt x="294" y="414"/>
                  <a:pt x="115" y="518"/>
                  <a:pt x="126" y="575"/>
                </a:cubicBezTo>
                <a:cubicBezTo>
                  <a:pt x="137" y="632"/>
                  <a:pt x="323" y="642"/>
                  <a:pt x="342" y="692"/>
                </a:cubicBezTo>
                <a:cubicBezTo>
                  <a:pt x="361" y="742"/>
                  <a:pt x="301" y="808"/>
                  <a:pt x="242" y="875"/>
                </a:cubicBezTo>
              </a:path>
            </a:pathLst>
          </a:custGeom>
          <a:noFill/>
          <a:ln w="76200" cap="flat" cmpd="sng">
            <a:solidFill>
              <a:srgbClr val="0D672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46" name="AutoShape 90">
            <a:extLst>
              <a:ext uri="{FF2B5EF4-FFF2-40B4-BE49-F238E27FC236}">
                <a16:creationId xmlns:a16="http://schemas.microsoft.com/office/drawing/2014/main" id="{57A3BBAF-9EC0-4274-B4D1-2B6FC4CEB51D}"/>
              </a:ext>
            </a:extLst>
          </p:cNvPr>
          <p:cNvSpPr>
            <a:spLocks noChangeArrowheads="1"/>
          </p:cNvSpPr>
          <p:nvPr/>
        </p:nvSpPr>
        <p:spPr bwMode="auto">
          <a:xfrm rot="15309267">
            <a:off x="9932988" y="54768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3547" name="Picture 91" descr="UPS_Truck">
            <a:extLst>
              <a:ext uri="{FF2B5EF4-FFF2-40B4-BE49-F238E27FC236}">
                <a16:creationId xmlns:a16="http://schemas.microsoft.com/office/drawing/2014/main" id="{A27632D3-D2FA-49F4-8DAC-22A506D5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4275" y="5962650"/>
            <a:ext cx="11430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3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3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3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3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3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3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3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3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3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0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03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3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03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3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0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03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03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03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03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0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03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03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03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03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03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03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403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403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03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40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403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403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40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03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403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403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403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403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403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6" grpId="0"/>
      <p:bldP spid="403469" grpId="0"/>
      <p:bldP spid="403501" grpId="0" build="p" autoUpdateAnimBg="0"/>
      <p:bldP spid="403502" grpId="0" build="p" autoUpdateAnimBg="0"/>
      <p:bldP spid="403503" grpId="0" build="p" autoUpdateAnimBg="0"/>
      <p:bldP spid="403511" grpId="0" build="p" autoUpdateAnimBg="0"/>
      <p:bldP spid="403512" grpId="0" build="p" autoUpdateAnimBg="0"/>
      <p:bldP spid="403513" grpId="0" animBg="1" autoUpdateAnimBg="0"/>
      <p:bldP spid="403514" grpId="0" build="p" autoUpdateAnimBg="0"/>
      <p:bldP spid="403515" grpId="0" build="p" autoUpdateAnimBg="0"/>
      <p:bldP spid="403527" grpId="0" animBg="1" autoUpdateAnimBg="0"/>
      <p:bldP spid="403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050" name="Group 2">
            <a:extLst>
              <a:ext uri="{FF2B5EF4-FFF2-40B4-BE49-F238E27FC236}">
                <a16:creationId xmlns:a16="http://schemas.microsoft.com/office/drawing/2014/main" id="{4457C5B8-2BC3-4734-8A3B-94424E8E3C1E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50864"/>
            <a:ext cx="8410575" cy="6307137"/>
            <a:chOff x="231" y="312"/>
            <a:chExt cx="5298" cy="3973"/>
          </a:xfrm>
        </p:grpSpPr>
        <p:pic>
          <p:nvPicPr>
            <p:cNvPr id="386051" name="Picture 3" descr="05_16">
              <a:extLst>
                <a:ext uri="{FF2B5EF4-FFF2-40B4-BE49-F238E27FC236}">
                  <a16:creationId xmlns:a16="http://schemas.microsoft.com/office/drawing/2014/main" id="{E7481E01-31D3-4E9E-B6E0-E49D9AD78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312"/>
              <a:ext cx="5298" cy="3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6052" name="Line 4">
              <a:extLst>
                <a:ext uri="{FF2B5EF4-FFF2-40B4-BE49-F238E27FC236}">
                  <a16:creationId xmlns:a16="http://schemas.microsoft.com/office/drawing/2014/main" id="{BB081F29-57D2-4A5B-A40E-226351DC7D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4" y="3544"/>
              <a:ext cx="125" cy="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53" name="Line 5">
              <a:extLst>
                <a:ext uri="{FF2B5EF4-FFF2-40B4-BE49-F238E27FC236}">
                  <a16:creationId xmlns:a16="http://schemas.microsoft.com/office/drawing/2014/main" id="{C70B16B2-0034-4AF7-A078-E90A47FA6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5" y="1014"/>
              <a:ext cx="25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54" name="Rectangle 6">
              <a:extLst>
                <a:ext uri="{FF2B5EF4-FFF2-40B4-BE49-F238E27FC236}">
                  <a16:creationId xmlns:a16="http://schemas.microsoft.com/office/drawing/2014/main" id="{58B5546E-1FDC-42A6-AEE0-2F5E33D53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820"/>
              <a:ext cx="49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proteins</a:t>
              </a:r>
              <a:endParaRPr lang="en-US" altLang="en-US" b="1"/>
            </a:p>
          </p:txBody>
        </p:sp>
        <p:sp>
          <p:nvSpPr>
            <p:cNvPr id="386055" name="Rectangle 7">
              <a:extLst>
                <a:ext uri="{FF2B5EF4-FFF2-40B4-BE49-F238E27FC236}">
                  <a16:creationId xmlns:a16="http://schemas.microsoft.com/office/drawing/2014/main" id="{EF5AFB4B-6C2C-467E-A5F5-AE0977922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3666"/>
              <a:ext cx="567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transport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vesicle</a:t>
              </a:r>
              <a:endParaRPr lang="en-US" altLang="en-US" b="1"/>
            </a:p>
          </p:txBody>
        </p:sp>
        <p:sp>
          <p:nvSpPr>
            <p:cNvPr id="386056" name="Rectangle 8">
              <a:extLst>
                <a:ext uri="{FF2B5EF4-FFF2-40B4-BE49-F238E27FC236}">
                  <a16:creationId xmlns:a16="http://schemas.microsoft.com/office/drawing/2014/main" id="{CD342E54-C88F-4E01-BFF7-3824F200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3722"/>
              <a:ext cx="625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Golgi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apparatus</a:t>
              </a:r>
              <a:endParaRPr lang="en-US" altLang="en-US" b="1"/>
            </a:p>
          </p:txBody>
        </p:sp>
        <p:sp>
          <p:nvSpPr>
            <p:cNvPr id="386057" name="Rectangle 9">
              <a:extLst>
                <a:ext uri="{FF2B5EF4-FFF2-40B4-BE49-F238E27FC236}">
                  <a16:creationId xmlns:a16="http://schemas.microsoft.com/office/drawing/2014/main" id="{EB00D615-13B6-486C-BB61-BE059B7F4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1950"/>
              <a:ext cx="417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endParaRPr lang="en-US" altLang="en-US" b="1">
                <a:solidFill>
                  <a:srgbClr val="000000"/>
                </a:solidFill>
              </a:endParaRP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vesicle</a:t>
              </a:r>
              <a:endParaRPr lang="en-US" altLang="en-US" b="1"/>
            </a:p>
          </p:txBody>
        </p:sp>
        <p:sp>
          <p:nvSpPr>
            <p:cNvPr id="386058" name="Rectangle 10">
              <a:extLst>
                <a:ext uri="{FF2B5EF4-FFF2-40B4-BE49-F238E27FC236}">
                  <a16:creationId xmlns:a16="http://schemas.microsoft.com/office/drawing/2014/main" id="{212CA155-108D-4DC3-9DE2-993106441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659"/>
              <a:ext cx="66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smooth ER</a:t>
              </a:r>
              <a:endParaRPr lang="en-US" altLang="en-US" b="1"/>
            </a:p>
          </p:txBody>
        </p:sp>
        <p:sp>
          <p:nvSpPr>
            <p:cNvPr id="386059" name="Rectangle 11">
              <a:extLst>
                <a:ext uri="{FF2B5EF4-FFF2-40B4-BE49-F238E27FC236}">
                  <a16:creationId xmlns:a16="http://schemas.microsoft.com/office/drawing/2014/main" id="{0595995E-0419-4DE7-BB0D-952E821A1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933"/>
              <a:ext cx="55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rough ER</a:t>
              </a:r>
              <a:endParaRPr lang="en-US" altLang="en-US" b="1"/>
            </a:p>
          </p:txBody>
        </p:sp>
        <p:sp>
          <p:nvSpPr>
            <p:cNvPr id="386060" name="Rectangle 12">
              <a:extLst>
                <a:ext uri="{FF2B5EF4-FFF2-40B4-BE49-F238E27FC236}">
                  <a16:creationId xmlns:a16="http://schemas.microsoft.com/office/drawing/2014/main" id="{D0E3B2E5-1766-48F6-9219-FE042009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610"/>
              <a:ext cx="77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nuclear pore</a:t>
              </a:r>
              <a:endParaRPr lang="en-US" altLang="en-US" b="1"/>
            </a:p>
          </p:txBody>
        </p:sp>
        <p:sp>
          <p:nvSpPr>
            <p:cNvPr id="386061" name="Rectangle 13">
              <a:extLst>
                <a:ext uri="{FF2B5EF4-FFF2-40B4-BE49-F238E27FC236}">
                  <a16:creationId xmlns:a16="http://schemas.microsoft.com/office/drawing/2014/main" id="{79DA805C-360F-481F-A92A-2B4D0FE83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443"/>
              <a:ext cx="48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nucleus</a:t>
              </a:r>
              <a:endParaRPr lang="en-US" altLang="en-US" b="1"/>
            </a:p>
          </p:txBody>
        </p:sp>
        <p:sp>
          <p:nvSpPr>
            <p:cNvPr id="386062" name="Freeform 14">
              <a:extLst>
                <a:ext uri="{FF2B5EF4-FFF2-40B4-BE49-F238E27FC236}">
                  <a16:creationId xmlns:a16="http://schemas.microsoft.com/office/drawing/2014/main" id="{AE15D109-02E5-4124-94B5-C3560B7BA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912"/>
              <a:ext cx="383" cy="399"/>
            </a:xfrm>
            <a:custGeom>
              <a:avLst/>
              <a:gdLst>
                <a:gd name="T0" fmla="*/ 0 w 383"/>
                <a:gd name="T1" fmla="*/ 49 h 399"/>
                <a:gd name="T2" fmla="*/ 383 w 383"/>
                <a:gd name="T3" fmla="*/ 0 h 399"/>
                <a:gd name="T4" fmla="*/ 225 w 383"/>
                <a:gd name="T5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" h="399">
                  <a:moveTo>
                    <a:pt x="0" y="49"/>
                  </a:moveTo>
                  <a:lnTo>
                    <a:pt x="383" y="0"/>
                  </a:lnTo>
                  <a:lnTo>
                    <a:pt x="225" y="3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63" name="Line 15">
              <a:extLst>
                <a:ext uri="{FF2B5EF4-FFF2-40B4-BE49-F238E27FC236}">
                  <a16:creationId xmlns:a16="http://schemas.microsoft.com/office/drawing/2014/main" id="{1F3A3E27-56AF-4F39-AC40-5170FCE32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0" y="3527"/>
              <a:ext cx="1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64" name="Line 16">
              <a:extLst>
                <a:ext uri="{FF2B5EF4-FFF2-40B4-BE49-F238E27FC236}">
                  <a16:creationId xmlns:a16="http://schemas.microsoft.com/office/drawing/2014/main" id="{179DC7B7-B445-4FA0-A557-CC78D81AF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9" y="673"/>
              <a:ext cx="4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65" name="Rectangle 17">
              <a:extLst>
                <a:ext uri="{FF2B5EF4-FFF2-40B4-BE49-F238E27FC236}">
                  <a16:creationId xmlns:a16="http://schemas.microsoft.com/office/drawing/2014/main" id="{BE5A7389-62F8-4D5F-A8D7-D762D111E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2021"/>
              <a:ext cx="57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ribosome</a:t>
              </a:r>
              <a:endParaRPr lang="en-US" altLang="en-US" b="1"/>
            </a:p>
          </p:txBody>
        </p:sp>
        <p:sp>
          <p:nvSpPr>
            <p:cNvPr id="386066" name="Line 18">
              <a:extLst>
                <a:ext uri="{FF2B5EF4-FFF2-40B4-BE49-F238E27FC236}">
                  <a16:creationId xmlns:a16="http://schemas.microsoft.com/office/drawing/2014/main" id="{B8902F12-1DE9-4D94-BFE0-BD844C0AF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9" y="2096"/>
              <a:ext cx="274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67" name="Line 19">
              <a:extLst>
                <a:ext uri="{FF2B5EF4-FFF2-40B4-BE49-F238E27FC236}">
                  <a16:creationId xmlns:a16="http://schemas.microsoft.com/office/drawing/2014/main" id="{6B301610-E164-4A77-B702-5BF86C477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3660"/>
              <a:ext cx="366" cy="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68" name="Line 20">
              <a:extLst>
                <a:ext uri="{FF2B5EF4-FFF2-40B4-BE49-F238E27FC236}">
                  <a16:creationId xmlns:a16="http://schemas.microsoft.com/office/drawing/2014/main" id="{781FD5C2-CB32-4ECE-BAA2-EF0867CB5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" y="2021"/>
              <a:ext cx="241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69" name="Line 21">
              <a:extLst>
                <a:ext uri="{FF2B5EF4-FFF2-40B4-BE49-F238E27FC236}">
                  <a16:creationId xmlns:a16="http://schemas.microsoft.com/office/drawing/2014/main" id="{00DFF5E7-C583-45C5-B10E-903ADBCD8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" y="515"/>
              <a:ext cx="5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70" name="Rectangle 22">
              <a:extLst>
                <a:ext uri="{FF2B5EF4-FFF2-40B4-BE49-F238E27FC236}">
                  <a16:creationId xmlns:a16="http://schemas.microsoft.com/office/drawing/2014/main" id="{2D37B918-7606-4CEB-9AC4-D7FD98877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488"/>
              <a:ext cx="74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cell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membrane  </a:t>
              </a:r>
            </a:p>
          </p:txBody>
        </p:sp>
        <p:sp>
          <p:nvSpPr>
            <p:cNvPr id="386071" name="Rectangle 23">
              <a:extLst>
                <a:ext uri="{FF2B5EF4-FFF2-40B4-BE49-F238E27FC236}">
                  <a16:creationId xmlns:a16="http://schemas.microsoft.com/office/drawing/2014/main" id="{FC9D5918-3B87-4A1B-B71C-477AEABC3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627"/>
              <a:ext cx="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endParaRPr lang="en-CA" altLang="en-US" b="1"/>
            </a:p>
          </p:txBody>
        </p:sp>
        <p:sp>
          <p:nvSpPr>
            <p:cNvPr id="386072" name="Rectangle 24">
              <a:extLst>
                <a:ext uri="{FF2B5EF4-FFF2-40B4-BE49-F238E27FC236}">
                  <a16:creationId xmlns:a16="http://schemas.microsoft.com/office/drawing/2014/main" id="{D3306E47-FA5E-40A2-B275-999D90D5F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630"/>
              <a:ext cx="99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protein secreted</a:t>
              </a:r>
              <a:endParaRPr lang="en-US" altLang="en-US" b="1"/>
            </a:p>
          </p:txBody>
        </p:sp>
        <p:sp>
          <p:nvSpPr>
            <p:cNvPr id="386073" name="Line 25">
              <a:extLst>
                <a:ext uri="{FF2B5EF4-FFF2-40B4-BE49-F238E27FC236}">
                  <a16:creationId xmlns:a16="http://schemas.microsoft.com/office/drawing/2014/main" id="{1F882964-135F-4180-A039-661C6E85A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4" y="548"/>
              <a:ext cx="24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74" name="Line 26">
              <a:extLst>
                <a:ext uri="{FF2B5EF4-FFF2-40B4-BE49-F238E27FC236}">
                  <a16:creationId xmlns:a16="http://schemas.microsoft.com/office/drawing/2014/main" id="{ABE4A033-D31C-4310-901B-9EE575AB4F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6" y="781"/>
              <a:ext cx="141" cy="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75" name="Rectangle 27">
              <a:extLst>
                <a:ext uri="{FF2B5EF4-FFF2-40B4-BE49-F238E27FC236}">
                  <a16:creationId xmlns:a16="http://schemas.microsoft.com/office/drawing/2014/main" id="{BEE19A60-F20A-460E-A218-25816266D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4022"/>
              <a:ext cx="6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cytoplasm</a:t>
              </a:r>
              <a:endParaRPr lang="en-US" altLang="en-US" sz="2000" b="1"/>
            </a:p>
          </p:txBody>
        </p:sp>
      </p:grpSp>
      <p:sp>
        <p:nvSpPr>
          <p:cNvPr id="386076" name="Rectangle 28">
            <a:extLst>
              <a:ext uri="{FF2B5EF4-FFF2-40B4-BE49-F238E27FC236}">
                <a16:creationId xmlns:a16="http://schemas.microsoft.com/office/drawing/2014/main" id="{50AED9B6-5553-43FC-870E-DA00FF30A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4975" y="225425"/>
            <a:ext cx="3352800" cy="533400"/>
          </a:xfrm>
        </p:spPr>
        <p:txBody>
          <a:bodyPr/>
          <a:lstStyle/>
          <a:p>
            <a:r>
              <a:rPr lang="en-US" altLang="en-US" sz="3200">
                <a:solidFill>
                  <a:srgbClr val="0F116A"/>
                </a:solidFill>
              </a:rPr>
              <a:t>Making proteins</a:t>
            </a:r>
            <a:endParaRPr lang="en-US" altLang="en-US"/>
          </a:p>
        </p:txBody>
      </p:sp>
      <p:sp>
        <p:nvSpPr>
          <p:cNvPr id="386077" name="Rectangle 29">
            <a:extLst>
              <a:ext uri="{FF2B5EF4-FFF2-40B4-BE49-F238E27FC236}">
                <a16:creationId xmlns:a16="http://schemas.microsoft.com/office/drawing/2014/main" id="{CE33DC26-3023-4912-999C-43F4003C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7175"/>
            <a:ext cx="46370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Putting it together…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1A68-F751-4EF6-8E6D-37174644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Cellular Energetics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2FE9-A5EE-4FBE-9877-5C048EB4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29423C39-D600-47E7-A2E4-C56314919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ATP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2CE8FF70-6981-4083-8A37-51C73999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7172" name="Group 18">
            <a:extLst>
              <a:ext uri="{FF2B5EF4-FFF2-40B4-BE49-F238E27FC236}">
                <a16:creationId xmlns:a16="http://schemas.microsoft.com/office/drawing/2014/main" id="{B6D4A95F-D745-4231-8D67-B5B7C066BF4C}"/>
              </a:ext>
            </a:extLst>
          </p:cNvPr>
          <p:cNvGrpSpPr>
            <a:grpSpLocks/>
          </p:cNvGrpSpPr>
          <p:nvPr/>
        </p:nvGrpSpPr>
        <p:grpSpPr bwMode="auto">
          <a:xfrm>
            <a:off x="7923214" y="357188"/>
            <a:ext cx="2554287" cy="2241550"/>
            <a:chOff x="240" y="1008"/>
            <a:chExt cx="1488" cy="1307"/>
          </a:xfrm>
        </p:grpSpPr>
        <p:pic>
          <p:nvPicPr>
            <p:cNvPr id="7185" name="Picture 19" descr="f8-14a_the_atp_molecule_c">
              <a:extLst>
                <a:ext uri="{FF2B5EF4-FFF2-40B4-BE49-F238E27FC236}">
                  <a16:creationId xmlns:a16="http://schemas.microsoft.com/office/drawing/2014/main" id="{5BD2C24A-BCA5-4AFC-91F1-BD41D4487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000" r="12375" b="6000"/>
            <a:stretch>
              <a:fillRect/>
            </a:stretch>
          </p:blipFill>
          <p:spPr bwMode="auto">
            <a:xfrm>
              <a:off x="288" y="1008"/>
              <a:ext cx="144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Rectangle 20">
              <a:extLst>
                <a:ext uri="{FF2B5EF4-FFF2-40B4-BE49-F238E27FC236}">
                  <a16:creationId xmlns:a16="http://schemas.microsoft.com/office/drawing/2014/main" id="{99C23B34-96ED-4CE7-81F1-34F1FDC8D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064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375829" name="Picture 21">
            <a:extLst>
              <a:ext uri="{FF2B5EF4-FFF2-40B4-BE49-F238E27FC236}">
                <a16:creationId xmlns:a16="http://schemas.microsoft.com/office/drawing/2014/main" id="{0194342A-270C-4B9C-AA4D-788A609903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6" b="54565"/>
          <a:stretch>
            <a:fillRect/>
          </a:stretch>
        </p:blipFill>
        <p:spPr bwMode="auto">
          <a:xfrm>
            <a:off x="5016500" y="4368800"/>
            <a:ext cx="51816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33" name="Line 25">
            <a:extLst>
              <a:ext uri="{FF2B5EF4-FFF2-40B4-BE49-F238E27FC236}">
                <a16:creationId xmlns:a16="http://schemas.microsoft.com/office/drawing/2014/main" id="{AEC773E4-FAA1-458E-B4F2-88B385021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626" y="5643563"/>
            <a:ext cx="1825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34" name="Line 26">
            <a:extLst>
              <a:ext uri="{FF2B5EF4-FFF2-40B4-BE49-F238E27FC236}">
                <a16:creationId xmlns:a16="http://schemas.microsoft.com/office/drawing/2014/main" id="{2472B625-DACC-45D7-8232-876D73196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8251" y="5643563"/>
            <a:ext cx="1825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475F1A8C-8761-48D8-AAB0-8B31CD82A372}"/>
              </a:ext>
            </a:extLst>
          </p:cNvPr>
          <p:cNvGrpSpPr>
            <a:grpSpLocks/>
          </p:cNvGrpSpPr>
          <p:nvPr/>
        </p:nvGrpSpPr>
        <p:grpSpPr bwMode="auto">
          <a:xfrm>
            <a:off x="4964113" y="4427539"/>
            <a:ext cx="2597149" cy="1120776"/>
            <a:chOff x="1852" y="2589"/>
            <a:chExt cx="1636" cy="706"/>
          </a:xfrm>
        </p:grpSpPr>
        <p:sp>
          <p:nvSpPr>
            <p:cNvPr id="7182" name="Rectangle 22">
              <a:extLst>
                <a:ext uri="{FF2B5EF4-FFF2-40B4-BE49-F238E27FC236}">
                  <a16:creationId xmlns:a16="http://schemas.microsoft.com/office/drawing/2014/main" id="{E5D24E54-2347-4864-B2AB-5958F4DFD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589"/>
              <a:ext cx="16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CC0000"/>
                  </a:solidFill>
                </a:rPr>
                <a:t>high energy bonds</a:t>
              </a:r>
            </a:p>
          </p:txBody>
        </p:sp>
        <p:sp>
          <p:nvSpPr>
            <p:cNvPr id="7183" name="Line 27">
              <a:extLst>
                <a:ext uri="{FF2B5EF4-FFF2-40B4-BE49-F238E27FC236}">
                  <a16:creationId xmlns:a16="http://schemas.microsoft.com/office/drawing/2014/main" id="{E2BF1CDB-013C-4DB9-ABBD-768FC68E6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815"/>
              <a:ext cx="0" cy="48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Line 28">
              <a:extLst>
                <a:ext uri="{FF2B5EF4-FFF2-40B4-BE49-F238E27FC236}">
                  <a16:creationId xmlns:a16="http://schemas.microsoft.com/office/drawing/2014/main" id="{414D5D8A-E24B-46B0-A391-A9D479931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2815"/>
              <a:ext cx="0" cy="48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5838" name="Picture 30" descr="penguinL">
            <a:extLst>
              <a:ext uri="{FF2B5EF4-FFF2-40B4-BE49-F238E27FC236}">
                <a16:creationId xmlns:a16="http://schemas.microsoft.com/office/drawing/2014/main" id="{EE8E6E11-5B63-4AA7-B28C-1EC0681D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1" y="5562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39" name="AutoShape 31">
            <a:extLst>
              <a:ext uri="{FF2B5EF4-FFF2-40B4-BE49-F238E27FC236}">
                <a16:creationId xmlns:a16="http://schemas.microsoft.com/office/drawing/2014/main" id="{A878CA93-BCE5-4312-A861-4428019632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65401" y="4367214"/>
            <a:ext cx="2081213" cy="1273175"/>
          </a:xfrm>
          <a:prstGeom prst="wedgeEllipseCallout">
            <a:avLst>
              <a:gd name="adj1" fmla="val 50759"/>
              <a:gd name="adj2" fmla="val 5972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How efficient!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Build once,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use many ways</a:t>
            </a:r>
            <a:endParaRPr lang="en-US" altLang="en-US" sz="16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375843" name="Rectangle 35">
            <a:extLst>
              <a:ext uri="{FF2B5EF4-FFF2-40B4-BE49-F238E27FC236}">
                <a16:creationId xmlns:a16="http://schemas.microsoft.com/office/drawing/2014/main" id="{00D291D7-765E-44A1-BE06-D712F3231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1" y="5076826"/>
            <a:ext cx="9239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5844" name="Rectangle 36">
            <a:extLst>
              <a:ext uri="{FF2B5EF4-FFF2-40B4-BE49-F238E27FC236}">
                <a16:creationId xmlns:a16="http://schemas.microsoft.com/office/drawing/2014/main" id="{FF0422D1-25EC-4B43-BCD5-4A3DB422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922838"/>
            <a:ext cx="1646238" cy="1300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5812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C1398E8-2CAC-4BAC-8A13-0A75716FF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1" y="1295400"/>
            <a:ext cx="6975475" cy="3143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dirty="0">
                <a:solidFill>
                  <a:srgbClr val="CC0000"/>
                </a:solidFill>
              </a:rPr>
              <a:t>Adenosine </a:t>
            </a:r>
            <a:r>
              <a:rPr lang="en-US" altLang="en-US" u="sng" dirty="0" err="1">
                <a:solidFill>
                  <a:srgbClr val="CC0000"/>
                </a:solidFill>
              </a:rPr>
              <a:t>TriPhosphate</a:t>
            </a:r>
            <a:endParaRPr lang="en-US" altLang="en-US" u="sng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modified nucleotide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/>
              <a:t>nucleotide =</a:t>
            </a:r>
            <a:r>
              <a:rPr lang="en-US" altLang="en-US" sz="2600" dirty="0">
                <a:solidFill>
                  <a:srgbClr val="CC0000"/>
                </a:solidFill>
              </a:rPr>
              <a:t> </a:t>
            </a:r>
            <a:br>
              <a:rPr lang="en-US" altLang="en-US" sz="2600" dirty="0">
                <a:solidFill>
                  <a:srgbClr val="CC0000"/>
                </a:solidFill>
              </a:rPr>
            </a:br>
            <a:r>
              <a:rPr lang="en-US" altLang="en-US" sz="2600" dirty="0">
                <a:solidFill>
                  <a:srgbClr val="CC0000"/>
                </a:solidFill>
              </a:rPr>
              <a:t>adenine + ribose + P</a:t>
            </a:r>
            <a:r>
              <a:rPr lang="en-US" altLang="en-US" sz="2600" baseline="-25000" dirty="0">
                <a:solidFill>
                  <a:srgbClr val="CC0000"/>
                </a:solidFill>
              </a:rPr>
              <a:t>i</a:t>
            </a:r>
            <a:r>
              <a:rPr lang="en-US" altLang="en-US" sz="2600" dirty="0">
                <a:solidFill>
                  <a:srgbClr val="CC0000"/>
                </a:solidFill>
              </a:rPr>
              <a:t> </a:t>
            </a:r>
            <a:r>
              <a:rPr lang="en-US" altLang="en-US" sz="2600" dirty="0">
                <a:solidFill>
                  <a:srgbClr val="CC0000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600" u="sng" dirty="0">
                <a:solidFill>
                  <a:srgbClr val="CC0000"/>
                </a:solidFill>
                <a:sym typeface="Symbol" panose="05050102010706020507" pitchFamily="18" charset="2"/>
              </a:rPr>
              <a:t>AMP</a:t>
            </a:r>
            <a:endParaRPr lang="en-US" altLang="en-US" sz="2600" dirty="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CC0000"/>
                </a:solidFill>
              </a:rPr>
              <a:t>AMP + P</a:t>
            </a:r>
            <a:r>
              <a:rPr lang="en-US" altLang="en-US" sz="2600" baseline="-25000" dirty="0">
                <a:solidFill>
                  <a:srgbClr val="CC0000"/>
                </a:solidFill>
              </a:rPr>
              <a:t>i</a:t>
            </a:r>
            <a:r>
              <a:rPr lang="en-US" altLang="en-US" sz="2600" dirty="0">
                <a:solidFill>
                  <a:srgbClr val="CC0000"/>
                </a:solidFill>
              </a:rPr>
              <a:t> </a:t>
            </a:r>
            <a:r>
              <a:rPr lang="en-US" altLang="en-US" sz="2600" dirty="0">
                <a:solidFill>
                  <a:srgbClr val="CC0000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600" u="sng" dirty="0">
                <a:solidFill>
                  <a:srgbClr val="CC0000"/>
                </a:solidFill>
                <a:sym typeface="Symbol" panose="05050102010706020507" pitchFamily="18" charset="2"/>
              </a:rPr>
              <a:t>ADP</a:t>
            </a:r>
            <a:endParaRPr lang="en-US" altLang="en-US" sz="2600" dirty="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CC0000"/>
                </a:solidFill>
              </a:rPr>
              <a:t>ADP + P</a:t>
            </a:r>
            <a:r>
              <a:rPr lang="en-US" altLang="en-US" sz="2600" baseline="-25000" dirty="0">
                <a:solidFill>
                  <a:srgbClr val="CC0000"/>
                </a:solidFill>
              </a:rPr>
              <a:t>i</a:t>
            </a:r>
            <a:r>
              <a:rPr lang="en-US" altLang="en-US" sz="2600" dirty="0">
                <a:solidFill>
                  <a:srgbClr val="CC0000"/>
                </a:solidFill>
              </a:rPr>
              <a:t> </a:t>
            </a:r>
            <a:r>
              <a:rPr lang="en-US" altLang="en-US" sz="2600" dirty="0">
                <a:solidFill>
                  <a:srgbClr val="CC0000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600" u="sng" dirty="0">
                <a:solidFill>
                  <a:srgbClr val="CC0000"/>
                </a:solidFill>
                <a:sym typeface="Symbol" panose="05050102010706020507" pitchFamily="18" charset="2"/>
              </a:rPr>
              <a:t>ATP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sym typeface="Symbol" panose="05050102010706020507" pitchFamily="18" charset="2"/>
              </a:rPr>
              <a:t>adding phosphates is </a:t>
            </a:r>
            <a:r>
              <a:rPr lang="en-US" altLang="en-US" sz="2600" u="sng" dirty="0">
                <a:sym typeface="Symbol" panose="05050102010706020507" pitchFamily="18" charset="2"/>
              </a:rPr>
              <a:t>endergonic</a:t>
            </a:r>
            <a:endParaRPr lang="en-US" altLang="en-US" sz="26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5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7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5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5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37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5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5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39" grpId="0" animBg="1" autoUpdateAnimBg="0"/>
      <p:bldP spid="375843" grpId="0" animBg="1"/>
      <p:bldP spid="375843" grpId="1" animBg="1"/>
      <p:bldP spid="375844" grpId="0" animBg="1"/>
      <p:bldP spid="375844" grpId="1" animBg="1"/>
      <p:bldP spid="37581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>
            <a:extLst>
              <a:ext uri="{FF2B5EF4-FFF2-40B4-BE49-F238E27FC236}">
                <a16:creationId xmlns:a16="http://schemas.microsoft.com/office/drawing/2014/main" id="{475629CB-3D16-498A-A76D-93038589C9F3}"/>
              </a:ext>
            </a:extLst>
          </p:cNvPr>
          <p:cNvGrpSpPr>
            <a:grpSpLocks/>
          </p:cNvGrpSpPr>
          <p:nvPr/>
        </p:nvGrpSpPr>
        <p:grpSpPr bwMode="auto">
          <a:xfrm>
            <a:off x="4138614" y="4217989"/>
            <a:ext cx="6421437" cy="2555875"/>
            <a:chOff x="1657" y="2677"/>
            <a:chExt cx="4045" cy="1610"/>
          </a:xfrm>
        </p:grpSpPr>
        <p:pic>
          <p:nvPicPr>
            <p:cNvPr id="30750" name="Picture 5" descr="05_21a">
              <a:extLst>
                <a:ext uri="{FF2B5EF4-FFF2-40B4-BE49-F238E27FC236}">
                  <a16:creationId xmlns:a16="http://schemas.microsoft.com/office/drawing/2014/main" id="{8C6C7730-722F-421A-9984-F6E8C77D2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50" t="14999" b="21001"/>
            <a:stretch>
              <a:fillRect/>
            </a:stretch>
          </p:blipFill>
          <p:spPr bwMode="auto">
            <a:xfrm>
              <a:off x="3328" y="2677"/>
              <a:ext cx="2374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1" name="Rectangle 6">
              <a:extLst>
                <a:ext uri="{FF2B5EF4-FFF2-40B4-BE49-F238E27FC236}">
                  <a16:creationId xmlns:a16="http://schemas.microsoft.com/office/drawing/2014/main" id="{D7BA8FC0-E26C-46E3-AC64-E4EF84B0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916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intermembrane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space</a:t>
              </a:r>
              <a:endParaRPr lang="en-US" altLang="en-US" sz="1400" b="1"/>
            </a:p>
          </p:txBody>
        </p:sp>
        <p:sp>
          <p:nvSpPr>
            <p:cNvPr id="30752" name="Rectangle 7">
              <a:extLst>
                <a:ext uri="{FF2B5EF4-FFF2-40B4-BE49-F238E27FC236}">
                  <a16:creationId xmlns:a16="http://schemas.microsoft.com/office/drawing/2014/main" id="{456F9446-6652-48CC-AA47-8757633E8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984"/>
              <a:ext cx="6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inner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membrane </a:t>
              </a:r>
            </a:p>
          </p:txBody>
        </p:sp>
        <p:sp>
          <p:nvSpPr>
            <p:cNvPr id="30753" name="Rectangle 8">
              <a:extLst>
                <a:ext uri="{FF2B5EF4-FFF2-40B4-BE49-F238E27FC236}">
                  <a16:creationId xmlns:a16="http://schemas.microsoft.com/office/drawing/2014/main" id="{57C47E0D-88C8-47DA-A78D-D9830E74F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2828"/>
              <a:ext cx="6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outer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membrane </a:t>
              </a:r>
            </a:p>
          </p:txBody>
        </p:sp>
        <p:sp>
          <p:nvSpPr>
            <p:cNvPr id="30754" name="Rectangle 9">
              <a:extLst>
                <a:ext uri="{FF2B5EF4-FFF2-40B4-BE49-F238E27FC236}">
                  <a16:creationId xmlns:a16="http://schemas.microsoft.com/office/drawing/2014/main" id="{A0568082-ABE8-4848-98EC-6EAAA0777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3317"/>
              <a:ext cx="3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matrix</a:t>
              </a:r>
              <a:endParaRPr lang="en-US" altLang="en-US" sz="1400" b="1"/>
            </a:p>
          </p:txBody>
        </p:sp>
        <p:sp>
          <p:nvSpPr>
            <p:cNvPr id="30755" name="Rectangle 10">
              <a:extLst>
                <a:ext uri="{FF2B5EF4-FFF2-40B4-BE49-F238E27FC236}">
                  <a16:creationId xmlns:a16="http://schemas.microsoft.com/office/drawing/2014/main" id="{B1A797EF-8FC4-418D-851F-7CAAECD00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156"/>
              <a:ext cx="3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cristae</a:t>
              </a:r>
              <a:endParaRPr lang="en-US" altLang="en-US" sz="1400" b="1"/>
            </a:p>
          </p:txBody>
        </p:sp>
        <p:sp>
          <p:nvSpPr>
            <p:cNvPr id="30756" name="Line 11">
              <a:extLst>
                <a:ext uri="{FF2B5EF4-FFF2-40B4-BE49-F238E27FC236}">
                  <a16:creationId xmlns:a16="http://schemas.microsoft.com/office/drawing/2014/main" id="{2DD31A36-EA9D-41E5-85D7-C3D444DDF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7" y="3039"/>
              <a:ext cx="80" cy="2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12">
              <a:extLst>
                <a:ext uri="{FF2B5EF4-FFF2-40B4-BE49-F238E27FC236}">
                  <a16:creationId xmlns:a16="http://schemas.microsoft.com/office/drawing/2014/main" id="{767E1751-7A36-4463-9B8A-9E628FC82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5" y="3176"/>
              <a:ext cx="226" cy="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13">
              <a:extLst>
                <a:ext uri="{FF2B5EF4-FFF2-40B4-BE49-F238E27FC236}">
                  <a16:creationId xmlns:a16="http://schemas.microsoft.com/office/drawing/2014/main" id="{866BF7E6-1861-4712-8AF1-A2C486226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4" y="3203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Line 14">
              <a:extLst>
                <a:ext uri="{FF2B5EF4-FFF2-40B4-BE49-F238E27FC236}">
                  <a16:creationId xmlns:a16="http://schemas.microsoft.com/office/drawing/2014/main" id="{77C89288-E5FD-4DBE-AA40-086B7F48B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3270"/>
              <a:ext cx="1" cy="4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Line 15">
              <a:extLst>
                <a:ext uri="{FF2B5EF4-FFF2-40B4-BE49-F238E27FC236}">
                  <a16:creationId xmlns:a16="http://schemas.microsoft.com/office/drawing/2014/main" id="{C0306AFE-EF87-41A4-B880-630ECA0CF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" y="3422"/>
              <a:ext cx="0" cy="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Rectangle 16">
              <a:extLst>
                <a:ext uri="{FF2B5EF4-FFF2-40B4-BE49-F238E27FC236}">
                  <a16:creationId xmlns:a16="http://schemas.microsoft.com/office/drawing/2014/main" id="{FA1F4398-6B1C-4C8E-9EEC-CF81495F9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4006"/>
              <a:ext cx="320" cy="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431167" name="Picture 63" descr="05_02b">
              <a:extLst>
                <a:ext uri="{FF2B5EF4-FFF2-40B4-BE49-F238E27FC236}">
                  <a16:creationId xmlns:a16="http://schemas.microsoft.com/office/drawing/2014/main" id="{5380FC71-F27C-4F4A-8134-024FCE392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1624"/>
            <a:stretch>
              <a:fillRect/>
            </a:stretch>
          </p:blipFill>
          <p:spPr bwMode="auto">
            <a:xfrm rot="20336136">
              <a:off x="1657" y="3067"/>
              <a:ext cx="904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30763" name="Freeform 64">
              <a:extLst>
                <a:ext uri="{FF2B5EF4-FFF2-40B4-BE49-F238E27FC236}">
                  <a16:creationId xmlns:a16="http://schemas.microsoft.com/office/drawing/2014/main" id="{FEFDC804-9895-475F-96AD-0813653C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3699"/>
              <a:ext cx="990" cy="211"/>
            </a:xfrm>
            <a:custGeom>
              <a:avLst/>
              <a:gdLst>
                <a:gd name="T0" fmla="*/ 0 w 1015"/>
                <a:gd name="T1" fmla="*/ 226 h 226"/>
                <a:gd name="T2" fmla="*/ 475 w 1015"/>
                <a:gd name="T3" fmla="*/ 26 h 226"/>
                <a:gd name="T4" fmla="*/ 1015 w 1015"/>
                <a:gd name="T5" fmla="*/ 71 h 226"/>
                <a:gd name="T6" fmla="*/ 0 60000 65536"/>
                <a:gd name="T7" fmla="*/ 0 60000 65536"/>
                <a:gd name="T8" fmla="*/ 0 60000 65536"/>
                <a:gd name="T9" fmla="*/ 0 w 1015"/>
                <a:gd name="T10" fmla="*/ 0 h 226"/>
                <a:gd name="T11" fmla="*/ 1015 w 1015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" h="226">
                  <a:moveTo>
                    <a:pt x="0" y="226"/>
                  </a:moveTo>
                  <a:cubicBezTo>
                    <a:pt x="153" y="139"/>
                    <a:pt x="306" y="52"/>
                    <a:pt x="475" y="26"/>
                  </a:cubicBezTo>
                  <a:cubicBezTo>
                    <a:pt x="644" y="0"/>
                    <a:pt x="829" y="35"/>
                    <a:pt x="1015" y="71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D2728F2-85FA-49AD-97BF-19960EF7C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Mitochondria — Structure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6071E5AC-7578-4697-BDDC-67BD34F73AE2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5629276"/>
            <a:ext cx="2286000" cy="650875"/>
            <a:chOff x="3395" y="3515"/>
            <a:chExt cx="1440" cy="410"/>
          </a:xfrm>
        </p:grpSpPr>
        <p:sp>
          <p:nvSpPr>
            <p:cNvPr id="30733" name="Oval 20">
              <a:extLst>
                <a:ext uri="{FF2B5EF4-FFF2-40B4-BE49-F238E27FC236}">
                  <a16:creationId xmlns:a16="http://schemas.microsoft.com/office/drawing/2014/main" id="{0F2E930F-5745-40D2-9356-B70EA4B87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389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4" name="Oval 21">
              <a:extLst>
                <a:ext uri="{FF2B5EF4-FFF2-40B4-BE49-F238E27FC236}">
                  <a16:creationId xmlns:a16="http://schemas.microsoft.com/office/drawing/2014/main" id="{F545BCC0-0371-493E-B088-1567F136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376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5" name="Oval 22">
              <a:extLst>
                <a:ext uri="{FF2B5EF4-FFF2-40B4-BE49-F238E27FC236}">
                  <a16:creationId xmlns:a16="http://schemas.microsoft.com/office/drawing/2014/main" id="{1CCC32BB-7B90-45F8-85A1-3CE17B3E2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364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6" name="Oval 23">
              <a:extLst>
                <a:ext uri="{FF2B5EF4-FFF2-40B4-BE49-F238E27FC236}">
                  <a16:creationId xmlns:a16="http://schemas.microsoft.com/office/drawing/2014/main" id="{6AAC0AA5-15B4-4A6E-B5BA-EF6F9BFB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365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7" name="Oval 24">
              <a:extLst>
                <a:ext uri="{FF2B5EF4-FFF2-40B4-BE49-F238E27FC236}">
                  <a16:creationId xmlns:a16="http://schemas.microsoft.com/office/drawing/2014/main" id="{BD67EB22-A147-4303-BEAC-F09CCB24D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372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8" name="Oval 25">
              <a:extLst>
                <a:ext uri="{FF2B5EF4-FFF2-40B4-BE49-F238E27FC236}">
                  <a16:creationId xmlns:a16="http://schemas.microsoft.com/office/drawing/2014/main" id="{24721169-01DA-4D05-BAF6-692D930D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389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9" name="Oval 26">
              <a:extLst>
                <a:ext uri="{FF2B5EF4-FFF2-40B4-BE49-F238E27FC236}">
                  <a16:creationId xmlns:a16="http://schemas.microsoft.com/office/drawing/2014/main" id="{67E8D982-1EA7-448A-AFDA-43DC04ABC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375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0" name="Oval 27">
              <a:extLst>
                <a:ext uri="{FF2B5EF4-FFF2-40B4-BE49-F238E27FC236}">
                  <a16:creationId xmlns:a16="http://schemas.microsoft.com/office/drawing/2014/main" id="{B1FEE7D1-AE26-4C4A-B667-2EC86C84E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89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1" name="Oval 28">
              <a:extLst>
                <a:ext uri="{FF2B5EF4-FFF2-40B4-BE49-F238E27FC236}">
                  <a16:creationId xmlns:a16="http://schemas.microsoft.com/office/drawing/2014/main" id="{C944863A-E49F-4807-9037-69A2D2775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385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2" name="Oval 29">
              <a:extLst>
                <a:ext uri="{FF2B5EF4-FFF2-40B4-BE49-F238E27FC236}">
                  <a16:creationId xmlns:a16="http://schemas.microsoft.com/office/drawing/2014/main" id="{420D88BB-89EF-4742-8660-10B4F3AE3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56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3" name="Oval 31">
              <a:extLst>
                <a:ext uri="{FF2B5EF4-FFF2-40B4-BE49-F238E27FC236}">
                  <a16:creationId xmlns:a16="http://schemas.microsoft.com/office/drawing/2014/main" id="{BB6CC1F1-151B-4661-8F34-F4412EFD3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355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4" name="Oval 32">
              <a:extLst>
                <a:ext uri="{FF2B5EF4-FFF2-40B4-BE49-F238E27FC236}">
                  <a16:creationId xmlns:a16="http://schemas.microsoft.com/office/drawing/2014/main" id="{D56615BC-BCA0-4BE8-85E5-79DAA217E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" y="370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5" name="Oval 33">
              <a:extLst>
                <a:ext uri="{FF2B5EF4-FFF2-40B4-BE49-F238E27FC236}">
                  <a16:creationId xmlns:a16="http://schemas.microsoft.com/office/drawing/2014/main" id="{72732DDE-8436-4F9F-AA1C-3D3CFD8F9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351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6" name="Oval 34">
              <a:extLst>
                <a:ext uri="{FF2B5EF4-FFF2-40B4-BE49-F238E27FC236}">
                  <a16:creationId xmlns:a16="http://schemas.microsoft.com/office/drawing/2014/main" id="{BAE6C628-ABF7-4411-AA2E-2C4F8D762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381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7" name="Oval 35">
              <a:extLst>
                <a:ext uri="{FF2B5EF4-FFF2-40B4-BE49-F238E27FC236}">
                  <a16:creationId xmlns:a16="http://schemas.microsoft.com/office/drawing/2014/main" id="{E83488BD-71B0-4ED0-B6BC-73B7C5929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64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8" name="Oval 36">
              <a:extLst>
                <a:ext uri="{FF2B5EF4-FFF2-40B4-BE49-F238E27FC236}">
                  <a16:creationId xmlns:a16="http://schemas.microsoft.com/office/drawing/2014/main" id="{BAF096D0-0005-4B4E-8851-44F993DB8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68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9" name="Oval 37">
              <a:extLst>
                <a:ext uri="{FF2B5EF4-FFF2-40B4-BE49-F238E27FC236}">
                  <a16:creationId xmlns:a16="http://schemas.microsoft.com/office/drawing/2014/main" id="{2E3DCFDD-D37A-4FE9-9D3D-0320227A6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75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31163" name="Rectangle 5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5FB2747-768A-4ECF-BD65-AF9B2852A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0575" y="1260475"/>
            <a:ext cx="8002588" cy="3849688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200"/>
              <a:t>Double membrane energy harvesting organelle</a:t>
            </a:r>
          </a:p>
          <a:p>
            <a:pPr lvl="1"/>
            <a:r>
              <a:rPr lang="en-US" altLang="en-US"/>
              <a:t>smooth outer membrane</a:t>
            </a:r>
          </a:p>
          <a:p>
            <a:pPr lvl="1"/>
            <a:r>
              <a:rPr lang="en-US" altLang="en-US"/>
              <a:t>highly folded inner membrane</a:t>
            </a:r>
          </a:p>
          <a:p>
            <a:pPr lvl="2"/>
            <a:r>
              <a:rPr lang="en-US" altLang="en-US" u="sng">
                <a:solidFill>
                  <a:srgbClr val="CC0000"/>
                </a:solidFill>
              </a:rPr>
              <a:t>cristae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 u="sng">
                <a:solidFill>
                  <a:srgbClr val="CC0000"/>
                </a:solidFill>
              </a:rPr>
              <a:t>intermembrane space</a:t>
            </a:r>
            <a:endParaRPr lang="en-US" altLang="en-US"/>
          </a:p>
          <a:p>
            <a:pPr lvl="2"/>
            <a:r>
              <a:rPr lang="en-US" altLang="en-US"/>
              <a:t>fluid-filled space between membranes</a:t>
            </a:r>
          </a:p>
          <a:p>
            <a:pPr lvl="1">
              <a:lnSpc>
                <a:spcPct val="90000"/>
              </a:lnSpc>
            </a:pPr>
            <a:r>
              <a:rPr lang="en-US" altLang="en-US" u="sng">
                <a:solidFill>
                  <a:srgbClr val="CC0000"/>
                </a:solidFill>
              </a:rPr>
              <a:t>matrix</a:t>
            </a:r>
            <a:endParaRPr lang="en-US" altLang="en-US"/>
          </a:p>
          <a:p>
            <a:pPr lvl="2">
              <a:lnSpc>
                <a:spcPct val="90000"/>
              </a:lnSpc>
            </a:pPr>
            <a:r>
              <a:rPr lang="en-US" altLang="en-US"/>
              <a:t>inner fluid-filled space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DNA, ribosomes</a:t>
            </a:r>
          </a:p>
          <a:p>
            <a:pPr lvl="1"/>
            <a:r>
              <a:rPr lang="en-US" altLang="en-US"/>
              <a:t>enzymes</a:t>
            </a:r>
          </a:p>
          <a:p>
            <a:pPr lvl="2"/>
            <a:r>
              <a:rPr lang="en-US" altLang="en-US"/>
              <a:t>free in matrix &amp; membrane-bound </a:t>
            </a:r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D6CA1A97-2B77-4EC8-834E-4983B7DDD704}"/>
              </a:ext>
            </a:extLst>
          </p:cNvPr>
          <p:cNvGrpSpPr>
            <a:grpSpLocks/>
          </p:cNvGrpSpPr>
          <p:nvPr/>
        </p:nvGrpSpPr>
        <p:grpSpPr bwMode="auto">
          <a:xfrm>
            <a:off x="8742361" y="5788028"/>
            <a:ext cx="1933574" cy="1074738"/>
            <a:chOff x="4459" y="3615"/>
            <a:chExt cx="1218" cy="677"/>
          </a:xfrm>
        </p:grpSpPr>
        <p:sp>
          <p:nvSpPr>
            <p:cNvPr id="30730" name="Freeform 17">
              <a:extLst>
                <a:ext uri="{FF2B5EF4-FFF2-40B4-BE49-F238E27FC236}">
                  <a16:creationId xmlns:a16="http://schemas.microsoft.com/office/drawing/2014/main" id="{9BBB0113-7E06-4653-BB7D-2C4C6B18D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615"/>
              <a:ext cx="113" cy="250"/>
            </a:xfrm>
            <a:custGeom>
              <a:avLst/>
              <a:gdLst>
                <a:gd name="T0" fmla="*/ 31 w 113"/>
                <a:gd name="T1" fmla="*/ 0 h 115"/>
                <a:gd name="T2" fmla="*/ 21 w 113"/>
                <a:gd name="T3" fmla="*/ 15 h 115"/>
                <a:gd name="T4" fmla="*/ 6 w 113"/>
                <a:gd name="T5" fmla="*/ 25 h 115"/>
                <a:gd name="T6" fmla="*/ 31 w 113"/>
                <a:gd name="T7" fmla="*/ 75 h 115"/>
                <a:gd name="T8" fmla="*/ 51 w 113"/>
                <a:gd name="T9" fmla="*/ 105 h 115"/>
                <a:gd name="T10" fmla="*/ 81 w 113"/>
                <a:gd name="T11" fmla="*/ 115 h 115"/>
                <a:gd name="T12" fmla="*/ 81 w 113"/>
                <a:gd name="T13" fmla="*/ 65 h 115"/>
                <a:gd name="T14" fmla="*/ 31 w 113"/>
                <a:gd name="T15" fmla="*/ 0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5"/>
                <a:gd name="T26" fmla="*/ 113 w 113"/>
                <a:gd name="T27" fmla="*/ 115 h 1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5">
                  <a:moveTo>
                    <a:pt x="31" y="0"/>
                  </a:moveTo>
                  <a:cubicBezTo>
                    <a:pt x="27" y="5"/>
                    <a:pt x="25" y="10"/>
                    <a:pt x="21" y="15"/>
                  </a:cubicBezTo>
                  <a:cubicBezTo>
                    <a:pt x="16" y="19"/>
                    <a:pt x="7" y="19"/>
                    <a:pt x="6" y="25"/>
                  </a:cubicBezTo>
                  <a:cubicBezTo>
                    <a:pt x="0" y="42"/>
                    <a:pt x="31" y="75"/>
                    <a:pt x="31" y="75"/>
                  </a:cubicBezTo>
                  <a:cubicBezTo>
                    <a:pt x="35" y="94"/>
                    <a:pt x="31" y="96"/>
                    <a:pt x="51" y="105"/>
                  </a:cubicBezTo>
                  <a:cubicBezTo>
                    <a:pt x="60" y="109"/>
                    <a:pt x="81" y="115"/>
                    <a:pt x="81" y="115"/>
                  </a:cubicBezTo>
                  <a:cubicBezTo>
                    <a:pt x="113" y="104"/>
                    <a:pt x="94" y="85"/>
                    <a:pt x="81" y="65"/>
                  </a:cubicBezTo>
                  <a:cubicBezTo>
                    <a:pt x="74" y="6"/>
                    <a:pt x="78" y="15"/>
                    <a:pt x="31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8">
              <a:extLst>
                <a:ext uri="{FF2B5EF4-FFF2-40B4-BE49-F238E27FC236}">
                  <a16:creationId xmlns:a16="http://schemas.microsoft.com/office/drawing/2014/main" id="{434A6A3D-E3EB-4CA6-9F93-98C3644CE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66" y="3877"/>
              <a:ext cx="350" cy="2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Rectangle 19">
              <a:extLst>
                <a:ext uri="{FF2B5EF4-FFF2-40B4-BE49-F238E27FC236}">
                  <a16:creationId xmlns:a16="http://schemas.microsoft.com/office/drawing/2014/main" id="{BD113A42-9305-4852-BCC2-52250DFD0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" y="4061"/>
              <a:ext cx="7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mitochondrial</a:t>
              </a:r>
              <a:br>
                <a:rPr lang="en-US" altLang="en-US" sz="1400" b="1">
                  <a:solidFill>
                    <a:srgbClr val="000000"/>
                  </a:solidFill>
                </a:rPr>
              </a:br>
              <a:r>
                <a:rPr lang="en-US" altLang="en-US" sz="1400" b="1">
                  <a:solidFill>
                    <a:srgbClr val="000000"/>
                  </a:solidFill>
                </a:rPr>
                <a:t>DNA</a:t>
              </a:r>
              <a:endParaRPr lang="en-US" altLang="en-US" sz="1400" b="1"/>
            </a:p>
          </p:txBody>
        </p:sp>
      </p:grpSp>
      <p:pic>
        <p:nvPicPr>
          <p:cNvPr id="431170" name="Picture 66" descr="05_21b">
            <a:extLst>
              <a:ext uri="{FF2B5EF4-FFF2-40B4-BE49-F238E27FC236}">
                <a16:creationId xmlns:a16="http://schemas.microsoft.com/office/drawing/2014/main" id="{DF4B70F0-36A7-4F5D-BF6C-DFE98C2E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6750" t="24001" r="2251" b="24001"/>
          <a:stretch>
            <a:fillRect/>
          </a:stretch>
        </p:blipFill>
        <p:spPr bwMode="auto">
          <a:xfrm>
            <a:off x="7232650" y="1657351"/>
            <a:ext cx="32591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31173" name="Picture 69" descr="mito">
            <a:extLst>
              <a:ext uri="{FF2B5EF4-FFF2-40B4-BE49-F238E27FC236}">
                <a16:creationId xmlns:a16="http://schemas.microsoft.com/office/drawing/2014/main" id="{A1C4D15D-C11D-4B7D-A553-5FB80BE3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51000" y="5121275"/>
            <a:ext cx="2343150" cy="16462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31174" name="AutoShape 70">
            <a:extLst>
              <a:ext uri="{FF2B5EF4-FFF2-40B4-BE49-F238E27FC236}">
                <a16:creationId xmlns:a16="http://schemas.microsoft.com/office/drawing/2014/main" id="{8C39AA6C-AF37-43DF-95B4-7A4E76D64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6238876"/>
            <a:ext cx="2384425" cy="5937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600" b="1">
                <a:solidFill>
                  <a:srgbClr val="CC0000"/>
                </a:solidFill>
              </a:rPr>
              <a:t>What cells would have a lot of mitochondria?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1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1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1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1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1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1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1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1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1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1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1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1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1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1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1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1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1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1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1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1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1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1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1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63" grpId="0" build="p" autoUpdateAnimBg="0"/>
      <p:bldP spid="43117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D1E2B10-1B49-4321-9109-A7217A1A0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cellular respiration</a:t>
            </a:r>
          </a:p>
        </p:txBody>
      </p:sp>
      <p:sp>
        <p:nvSpPr>
          <p:cNvPr id="40038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020CA64-6B99-4C32-89AC-C853A2930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5715000" cy="5029200"/>
          </a:xfrm>
        </p:spPr>
        <p:txBody>
          <a:bodyPr/>
          <a:lstStyle/>
          <a:p>
            <a:r>
              <a:rPr lang="en-US" altLang="en-US"/>
              <a:t>4 metabolic stages</a:t>
            </a:r>
          </a:p>
          <a:p>
            <a:pPr lvl="1"/>
            <a:r>
              <a:rPr lang="en-US" altLang="en-US" u="sng">
                <a:solidFill>
                  <a:srgbClr val="CC0000"/>
                </a:solidFill>
              </a:rPr>
              <a:t>Anaerobic respiration</a:t>
            </a:r>
            <a:endParaRPr lang="en-US" altLang="en-US">
              <a:solidFill>
                <a:schemeClr val="tx2"/>
              </a:solidFill>
            </a:endParaRPr>
          </a:p>
          <a:p>
            <a:pPr marL="1085850" lvl="2">
              <a:buNone/>
            </a:pPr>
            <a:r>
              <a:rPr lang="en-US" altLang="en-US"/>
              <a:t>1. </a:t>
            </a:r>
            <a:r>
              <a:rPr lang="en-US" altLang="en-US" u="sng">
                <a:solidFill>
                  <a:srgbClr val="CC0000"/>
                </a:solidFill>
              </a:rPr>
              <a:t>Glycolysis</a:t>
            </a:r>
            <a:endParaRPr lang="en-US" altLang="en-US"/>
          </a:p>
          <a:p>
            <a:pPr marL="1428750" lvl="3"/>
            <a:r>
              <a:rPr lang="en-US" altLang="en-US"/>
              <a:t>respiration without O</a:t>
            </a:r>
            <a:r>
              <a:rPr lang="en-US" altLang="en-US" baseline="-25000"/>
              <a:t>2</a:t>
            </a:r>
            <a:endParaRPr lang="en-US" altLang="en-US"/>
          </a:p>
          <a:p>
            <a:pPr marL="1428750" lvl="3"/>
            <a:r>
              <a:rPr lang="en-US" altLang="en-US"/>
              <a:t>in cytosol</a:t>
            </a:r>
          </a:p>
          <a:p>
            <a:pPr lvl="1"/>
            <a:r>
              <a:rPr lang="en-US" altLang="en-US" u="sng">
                <a:solidFill>
                  <a:srgbClr val="CC0000"/>
                </a:solidFill>
              </a:rPr>
              <a:t>Aerobic respiration</a:t>
            </a:r>
            <a:endParaRPr lang="en-US" altLang="en-US"/>
          </a:p>
          <a:p>
            <a:pPr marL="1428750" lvl="3"/>
            <a:r>
              <a:rPr lang="en-US" altLang="en-US"/>
              <a:t>respiration using O</a:t>
            </a:r>
            <a:r>
              <a:rPr lang="en-US" altLang="en-US" baseline="-25000"/>
              <a:t>2</a:t>
            </a:r>
          </a:p>
          <a:p>
            <a:pPr marL="1428750" lvl="3"/>
            <a:r>
              <a:rPr lang="en-US" altLang="en-US"/>
              <a:t>in mitochondria</a:t>
            </a:r>
          </a:p>
          <a:p>
            <a:pPr marL="1085850" lvl="2">
              <a:buNone/>
            </a:pPr>
            <a:r>
              <a:rPr lang="en-US" altLang="en-US"/>
              <a:t>2. </a:t>
            </a:r>
            <a:r>
              <a:rPr lang="en-US" altLang="en-US" u="sng">
                <a:solidFill>
                  <a:srgbClr val="CC0000"/>
                </a:solidFill>
              </a:rPr>
              <a:t>Pyruvate oxidation</a:t>
            </a:r>
            <a:endParaRPr lang="en-US" altLang="en-US"/>
          </a:p>
          <a:p>
            <a:pPr marL="1085850" lvl="2">
              <a:buNone/>
            </a:pPr>
            <a:r>
              <a:rPr lang="en-US" altLang="en-US"/>
              <a:t>3. </a:t>
            </a:r>
            <a:r>
              <a:rPr lang="en-US" altLang="en-US" u="sng">
                <a:solidFill>
                  <a:srgbClr val="CC0000"/>
                </a:solidFill>
              </a:rPr>
              <a:t>Krebs cycle</a:t>
            </a:r>
            <a:endParaRPr lang="en-US" altLang="en-US"/>
          </a:p>
          <a:p>
            <a:pPr marL="1085850" lvl="2">
              <a:buNone/>
            </a:pPr>
            <a:r>
              <a:rPr lang="en-US" altLang="en-US"/>
              <a:t>4. </a:t>
            </a:r>
            <a:r>
              <a:rPr lang="en-US" altLang="en-US" u="sng">
                <a:solidFill>
                  <a:srgbClr val="CC0000"/>
                </a:solidFill>
              </a:rPr>
              <a:t>Electron transport chain</a:t>
            </a:r>
            <a:endParaRPr lang="en-US" altLang="en-US"/>
          </a:p>
        </p:txBody>
      </p:sp>
      <p:pic>
        <p:nvPicPr>
          <p:cNvPr id="400389" name="Picture 5">
            <a:extLst>
              <a:ext uri="{FF2B5EF4-FFF2-40B4-BE49-F238E27FC236}">
                <a16:creationId xmlns:a16="http://schemas.microsoft.com/office/drawing/2014/main" id="{CF97366A-1DFC-4765-89D0-AE56387A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r="1801" b="13356"/>
          <a:stretch>
            <a:fillRect/>
          </a:stretch>
        </p:blipFill>
        <p:spPr bwMode="auto">
          <a:xfrm>
            <a:off x="6629401" y="2671764"/>
            <a:ext cx="39655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2" name="Group 28">
            <a:extLst>
              <a:ext uri="{FF2B5EF4-FFF2-40B4-BE49-F238E27FC236}">
                <a16:creationId xmlns:a16="http://schemas.microsoft.com/office/drawing/2014/main" id="{B82C3396-161C-43A8-81B7-B75EFC073F6E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6248401"/>
            <a:ext cx="8686800" cy="549275"/>
            <a:chOff x="177" y="3936"/>
            <a:chExt cx="5472" cy="346"/>
          </a:xfrm>
        </p:grpSpPr>
        <p:sp>
          <p:nvSpPr>
            <p:cNvPr id="22535" name="Rectangle 8">
              <a:extLst>
                <a:ext uri="{FF2B5EF4-FFF2-40B4-BE49-F238E27FC236}">
                  <a16:creationId xmlns:a16="http://schemas.microsoft.com/office/drawing/2014/main" id="{04F0576D-4596-45BA-80A7-291E4A68D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3965"/>
              <a:ext cx="5472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536" name="Group 9">
              <a:extLst>
                <a:ext uri="{FF2B5EF4-FFF2-40B4-BE49-F238E27FC236}">
                  <a16:creationId xmlns:a16="http://schemas.microsoft.com/office/drawing/2014/main" id="{665E7528-52F3-4D14-9D3A-B23E31213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" y="3936"/>
              <a:ext cx="4482" cy="346"/>
              <a:chOff x="743" y="3672"/>
              <a:chExt cx="4482" cy="346"/>
            </a:xfrm>
          </p:grpSpPr>
          <p:sp>
            <p:nvSpPr>
              <p:cNvPr id="22537" name="Rectangle 10">
                <a:extLst>
                  <a:ext uri="{FF2B5EF4-FFF2-40B4-BE49-F238E27FC236}">
                    <a16:creationId xmlns:a16="http://schemas.microsoft.com/office/drawing/2014/main" id="{CB74E720-60D1-47DD-8B96-1F1275862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" y="3690"/>
                <a:ext cx="89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C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6</a:t>
                </a:r>
                <a:r>
                  <a:rPr lang="en-US" altLang="en-US" sz="2600" b="1">
                    <a:solidFill>
                      <a:srgbClr val="CC0000"/>
                    </a:solidFill>
                  </a:rPr>
                  <a:t>H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12</a:t>
                </a:r>
                <a:r>
                  <a:rPr lang="en-US" altLang="en-US" sz="2600" b="1">
                    <a:solidFill>
                      <a:srgbClr val="CC0000"/>
                    </a:solidFill>
                  </a:rPr>
                  <a:t>O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6</a:t>
                </a:r>
                <a:endParaRPr lang="en-US" altLang="en-US" sz="2600" b="1" baseline="-25000">
                  <a:solidFill>
                    <a:schemeClr val="tx2"/>
                  </a:solidFill>
                </a:endParaRPr>
              </a:p>
            </p:txBody>
          </p:sp>
          <p:sp>
            <p:nvSpPr>
              <p:cNvPr id="22538" name="Rectangle 11">
                <a:extLst>
                  <a:ext uri="{FF2B5EF4-FFF2-40B4-BE49-F238E27FC236}">
                    <a16:creationId xmlns:a16="http://schemas.microsoft.com/office/drawing/2014/main" id="{22502B3C-2FCB-4C67-B585-D569009F7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" y="3690"/>
                <a:ext cx="47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6O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  <a:endParaRPr lang="en-US" altLang="en-US" sz="2600" b="1" baseline="-25000">
                  <a:solidFill>
                    <a:schemeClr val="tx2"/>
                  </a:solidFill>
                </a:endParaRPr>
              </a:p>
            </p:txBody>
          </p:sp>
          <p:sp>
            <p:nvSpPr>
              <p:cNvPr id="22539" name="Rectangle 12">
                <a:extLst>
                  <a:ext uri="{FF2B5EF4-FFF2-40B4-BE49-F238E27FC236}">
                    <a16:creationId xmlns:a16="http://schemas.microsoft.com/office/drawing/2014/main" id="{B4FA1B59-AB77-4CA2-ACC3-04CA895B0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3" y="3691"/>
                <a:ext cx="53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ATP</a:t>
                </a:r>
                <a:endParaRPr lang="en-US" altLang="en-US" sz="2600" b="1" baseline="-25000">
                  <a:solidFill>
                    <a:schemeClr val="tx2"/>
                  </a:solidFill>
                </a:endParaRPr>
              </a:p>
            </p:txBody>
          </p:sp>
          <p:sp>
            <p:nvSpPr>
              <p:cNvPr id="22540" name="Rectangle 13">
                <a:extLst>
                  <a:ext uri="{FF2B5EF4-FFF2-40B4-BE49-F238E27FC236}">
                    <a16:creationId xmlns:a16="http://schemas.microsoft.com/office/drawing/2014/main" id="{BA17FB35-4B05-4C96-BDC2-6A9F494BE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5" y="3690"/>
                <a:ext cx="62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6H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  <a:r>
                  <a:rPr lang="en-US" altLang="en-US" sz="2600" b="1">
                    <a:solidFill>
                      <a:srgbClr val="CC0000"/>
                    </a:solidFill>
                  </a:rPr>
                  <a:t>O</a:t>
                </a:r>
              </a:p>
            </p:txBody>
          </p:sp>
          <p:sp>
            <p:nvSpPr>
              <p:cNvPr id="22541" name="Rectangle 14">
                <a:extLst>
                  <a:ext uri="{FF2B5EF4-FFF2-40B4-BE49-F238E27FC236}">
                    <a16:creationId xmlns:a16="http://schemas.microsoft.com/office/drawing/2014/main" id="{603D719E-970F-4A11-96EA-A62D044B5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690"/>
                <a:ext cx="62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6CO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22542" name="Rectangle 15">
                <a:extLst>
                  <a:ext uri="{FF2B5EF4-FFF2-40B4-BE49-F238E27FC236}">
                    <a16:creationId xmlns:a16="http://schemas.microsoft.com/office/drawing/2014/main" id="{65B012FB-9500-4CD4-BD63-417D8DF7E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672"/>
                <a:ext cx="35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000" b="1">
                    <a:solidFill>
                      <a:srgbClr val="0F116A"/>
                    </a:solidFill>
                    <a:sym typeface="Symbol" panose="05050102010706020507" pitchFamily="18" charset="2"/>
                  </a:rPr>
                  <a:t></a:t>
                </a:r>
              </a:p>
            </p:txBody>
          </p:sp>
          <p:sp>
            <p:nvSpPr>
              <p:cNvPr id="22543" name="Rectangle 16">
                <a:extLst>
                  <a:ext uri="{FF2B5EF4-FFF2-40B4-BE49-F238E27FC236}">
                    <a16:creationId xmlns:a16="http://schemas.microsoft.com/office/drawing/2014/main" id="{808BBC53-0AA5-485A-8DCA-2E85DDAD3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3691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22544" name="Rectangle 17">
                <a:extLst>
                  <a:ext uri="{FF2B5EF4-FFF2-40B4-BE49-F238E27FC236}">
                    <a16:creationId xmlns:a16="http://schemas.microsoft.com/office/drawing/2014/main" id="{62674434-F0EF-4E0D-B029-03F6ADABE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7" y="3691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22545" name="Rectangle 18">
                <a:extLst>
                  <a:ext uri="{FF2B5EF4-FFF2-40B4-BE49-F238E27FC236}">
                    <a16:creationId xmlns:a16="http://schemas.microsoft.com/office/drawing/2014/main" id="{34DEED37-3B05-4DCC-86ED-190A942CA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4" y="3691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</p:grpSp>
      </p:grpSp>
      <p:sp>
        <p:nvSpPr>
          <p:cNvPr id="400408" name="Rectangle 24">
            <a:extLst>
              <a:ext uri="{FF2B5EF4-FFF2-40B4-BE49-F238E27FC236}">
                <a16:creationId xmlns:a16="http://schemas.microsoft.com/office/drawing/2014/main" id="{3468E5D8-598C-4CF1-B313-2B6445D9A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6246655"/>
            <a:ext cx="1303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(+ </a:t>
            </a:r>
            <a:r>
              <a:rPr lang="en-US" altLang="en-US" sz="2600" b="1">
                <a:solidFill>
                  <a:srgbClr val="CC0000"/>
                </a:solidFill>
              </a:rPr>
              <a:t>heat</a:t>
            </a:r>
            <a:r>
              <a:rPr lang="en-US" altLang="en-US" sz="2200" b="1">
                <a:solidFill>
                  <a:srgbClr val="0F116A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0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0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 autoUpdateAnimBg="0"/>
      <p:bldP spid="40040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9E2F57FA-00D4-41DB-9EBC-9B4A53DC2DF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>
          <a:xfrm>
            <a:off x="1600200" y="490538"/>
            <a:ext cx="8839200" cy="5529262"/>
          </a:xfrm>
        </p:spPr>
      </p:pic>
      <p:sp>
        <p:nvSpPr>
          <p:cNvPr id="388099" name="Rectangle 3">
            <a:extLst>
              <a:ext uri="{FF2B5EF4-FFF2-40B4-BE49-F238E27FC236}">
                <a16:creationId xmlns:a16="http://schemas.microsoft.com/office/drawing/2014/main" id="{0AD4D242-D8DE-4D97-97BA-B12DA33DE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389107"/>
            <a:ext cx="4804520" cy="101566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</a:rPr>
              <a:t>But what “pulls” the </a:t>
            </a:r>
            <a:br>
              <a:rPr lang="en-US" altLang="en-US" sz="3000" b="1">
                <a:solidFill>
                  <a:schemeClr val="bg1"/>
                </a:solidFill>
              </a:rPr>
            </a:br>
            <a:r>
              <a:rPr lang="en-US" altLang="en-US" sz="3000" b="1">
                <a:solidFill>
                  <a:schemeClr val="bg1"/>
                </a:solidFill>
              </a:rPr>
              <a:t>electrons down the ETC?</a:t>
            </a:r>
            <a:endParaRPr lang="en-US" altLang="en-US" sz="3400" b="1">
              <a:solidFill>
                <a:schemeClr val="bg1"/>
              </a:solidFill>
            </a:endParaRPr>
          </a:p>
        </p:txBody>
      </p:sp>
      <p:sp>
        <p:nvSpPr>
          <p:cNvPr id="388100" name="Oval 4">
            <a:extLst>
              <a:ext uri="{FF2B5EF4-FFF2-40B4-BE49-F238E27FC236}">
                <a16:creationId xmlns:a16="http://schemas.microsoft.com/office/drawing/2014/main" id="{1CA1D6D9-8576-4683-9BC3-61E95076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952875"/>
            <a:ext cx="762000" cy="762000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88104" name="Picture 8" descr="penguinL">
            <a:extLst>
              <a:ext uri="{FF2B5EF4-FFF2-40B4-BE49-F238E27FC236}">
                <a16:creationId xmlns:a16="http://schemas.microsoft.com/office/drawing/2014/main" id="{C453715F-DF0A-4A04-9BE8-8558ACA8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1" y="5559425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5" name="AutoShape 9">
            <a:extLst>
              <a:ext uri="{FF2B5EF4-FFF2-40B4-BE49-F238E27FC236}">
                <a16:creationId xmlns:a16="http://schemas.microsoft.com/office/drawing/2014/main" id="{77E6B73B-C4B2-4DBF-A323-B926B161CA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13100" y="5611813"/>
            <a:ext cx="1735138" cy="1073150"/>
          </a:xfrm>
          <a:prstGeom prst="wedgeEllipseCallout">
            <a:avLst>
              <a:gd name="adj1" fmla="val 87509"/>
              <a:gd name="adj2" fmla="val -2293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electrons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flow downhill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to O</a:t>
            </a:r>
            <a:r>
              <a:rPr lang="en-US" altLang="en-US" sz="1800" b="1" baseline="-25000">
                <a:solidFill>
                  <a:srgbClr val="0F116A"/>
                </a:solidFill>
                <a:latin typeface="Comic Sans MS" panose="030F0702030302020204" pitchFamily="66" charset="0"/>
              </a:rPr>
              <a:t>2</a:t>
            </a:r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388106" name="Rectangle 10">
            <a:extLst>
              <a:ext uri="{FF2B5EF4-FFF2-40B4-BE49-F238E27FC236}">
                <a16:creationId xmlns:a16="http://schemas.microsoft.com/office/drawing/2014/main" id="{877791B7-E6AE-4BDA-83F9-85A5BB3A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6152377"/>
            <a:ext cx="4976042" cy="55399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</a:rPr>
              <a:t>oxidative phosphorylation</a:t>
            </a:r>
            <a:endParaRPr lang="en-US" altLang="en-US" sz="3400" b="1">
              <a:solidFill>
                <a:schemeClr val="bg1"/>
              </a:solidFill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6720AED5-057D-4C69-994E-2234A66F88AA}"/>
              </a:ext>
            </a:extLst>
          </p:cNvPr>
          <p:cNvGrpSpPr>
            <a:grpSpLocks/>
          </p:cNvGrpSpPr>
          <p:nvPr/>
        </p:nvGrpSpPr>
        <p:grpSpPr bwMode="auto">
          <a:xfrm>
            <a:off x="7005638" y="4492626"/>
            <a:ext cx="677862" cy="677863"/>
            <a:chOff x="4530" y="3241"/>
            <a:chExt cx="495" cy="495"/>
          </a:xfrm>
        </p:grpSpPr>
        <p:sp>
          <p:nvSpPr>
            <p:cNvPr id="55308" name="Oval 12">
              <a:extLst>
                <a:ext uri="{FF2B5EF4-FFF2-40B4-BE49-F238E27FC236}">
                  <a16:creationId xmlns:a16="http://schemas.microsoft.com/office/drawing/2014/main" id="{F4DD0985-05B0-4CB6-8C2F-AAFA1788F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3241"/>
              <a:ext cx="495" cy="49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9" name="Rectangle 13">
              <a:extLst>
                <a:ext uri="{FF2B5EF4-FFF2-40B4-BE49-F238E27FC236}">
                  <a16:creationId xmlns:a16="http://schemas.microsoft.com/office/drawing/2014/main" id="{69B61940-0436-4183-A97B-528EF8412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5" y="3258"/>
              <a:ext cx="47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F116A"/>
                  </a:solidFill>
                </a:rPr>
                <a:t>O</a:t>
              </a:r>
              <a:r>
                <a:rPr lang="en-US" altLang="en-US" sz="3200" b="1" baseline="-25000">
                  <a:solidFill>
                    <a:srgbClr val="0F116A"/>
                  </a:solidFill>
                </a:rPr>
                <a:t>2</a:t>
              </a:r>
              <a:endParaRPr lang="en-US" altLang="en-US" sz="32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1D9A997F-6DB4-403D-8A65-65DD834EDD3E}"/>
              </a:ext>
            </a:extLst>
          </p:cNvPr>
          <p:cNvGrpSpPr>
            <a:grpSpLocks/>
          </p:cNvGrpSpPr>
          <p:nvPr/>
        </p:nvGrpSpPr>
        <p:grpSpPr bwMode="auto">
          <a:xfrm>
            <a:off x="7645404" y="3586164"/>
            <a:ext cx="808038" cy="1050925"/>
            <a:chOff x="3626" y="2010"/>
            <a:chExt cx="509" cy="662"/>
          </a:xfrm>
        </p:grpSpPr>
        <p:pic>
          <p:nvPicPr>
            <p:cNvPr id="55306" name="Picture 20" descr="water drop">
              <a:extLst>
                <a:ext uri="{FF2B5EF4-FFF2-40B4-BE49-F238E27FC236}">
                  <a16:creationId xmlns:a16="http://schemas.microsoft.com/office/drawing/2014/main" id="{ED337EE8-FEE8-4F89-B730-89A8170FD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" y="2010"/>
              <a:ext cx="445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7" name="Rectangle 16">
              <a:extLst>
                <a:ext uri="{FF2B5EF4-FFF2-40B4-BE49-F238E27FC236}">
                  <a16:creationId xmlns:a16="http://schemas.microsoft.com/office/drawing/2014/main" id="{6D571C96-F2EC-4345-A0E8-FD6922748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316"/>
              <a:ext cx="5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rgbClr val="000000"/>
                  </a:solidFill>
                </a:rPr>
                <a:t>H</a:t>
              </a:r>
              <a:r>
                <a:rPr lang="en-US" altLang="en-US" sz="26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000000"/>
                  </a:solidFill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nimBg="1" autoUpdateAnimBg="0"/>
      <p:bldP spid="388100" grpId="0" animBg="1"/>
      <p:bldP spid="388105" grpId="0" animBg="1" autoUpdateAnimBg="0"/>
      <p:bldP spid="38810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">
            <a:extLst>
              <a:ext uri="{FF2B5EF4-FFF2-40B4-BE49-F238E27FC236}">
                <a16:creationId xmlns:a16="http://schemas.microsoft.com/office/drawing/2014/main" id="{B6E71F5E-50F5-49E9-90F3-7F4184545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6" y="1300164"/>
            <a:ext cx="461963" cy="2447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39" name="Group 41">
            <a:extLst>
              <a:ext uri="{FF2B5EF4-FFF2-40B4-BE49-F238E27FC236}">
                <a16:creationId xmlns:a16="http://schemas.microsoft.com/office/drawing/2014/main" id="{48D9BB9A-A673-47D7-8D60-7C1758C88A06}"/>
              </a:ext>
            </a:extLst>
          </p:cNvPr>
          <p:cNvGrpSpPr>
            <a:grpSpLocks/>
          </p:cNvGrpSpPr>
          <p:nvPr/>
        </p:nvGrpSpPr>
        <p:grpSpPr bwMode="auto">
          <a:xfrm>
            <a:off x="5957889" y="398463"/>
            <a:ext cx="4625975" cy="5738812"/>
            <a:chOff x="2793" y="251"/>
            <a:chExt cx="2914" cy="3615"/>
          </a:xfrm>
        </p:grpSpPr>
        <p:pic>
          <p:nvPicPr>
            <p:cNvPr id="14354" name="Picture 4" descr="09_03">
              <a:extLst>
                <a:ext uri="{FF2B5EF4-FFF2-40B4-BE49-F238E27FC236}">
                  <a16:creationId xmlns:a16="http://schemas.microsoft.com/office/drawing/2014/main" id="{919FEE94-C333-4635-B4E7-8379A20BD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4500" r="22501" b="4500"/>
            <a:stretch>
              <a:fillRect/>
            </a:stretch>
          </p:blipFill>
          <p:spPr bwMode="auto">
            <a:xfrm>
              <a:off x="2793" y="251"/>
              <a:ext cx="2914" cy="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Rectangle 5">
              <a:extLst>
                <a:ext uri="{FF2B5EF4-FFF2-40B4-BE49-F238E27FC236}">
                  <a16:creationId xmlns:a16="http://schemas.microsoft.com/office/drawing/2014/main" id="{C001AE67-C809-4450-8D52-41E528FE8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" y="357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CC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CC0000"/>
                  </a:solidFill>
                </a:rPr>
                <a:t>+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14356" name="Rectangle 7">
              <a:extLst>
                <a:ext uri="{FF2B5EF4-FFF2-40B4-BE49-F238E27FC236}">
                  <a16:creationId xmlns:a16="http://schemas.microsoft.com/office/drawing/2014/main" id="{E64E1AE6-6765-432B-AE6F-FA5EE4054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2823"/>
              <a:ext cx="0" cy="233"/>
            </a:xfrm>
            <a:prstGeom prst="rect">
              <a:avLst/>
            </a:prstGeom>
            <a:solidFill>
              <a:srgbClr val="EA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endParaRPr lang="en-US" altLang="en-US" b="1">
                <a:solidFill>
                  <a:srgbClr val="0F116A"/>
                </a:solidFill>
              </a:endParaRPr>
            </a:p>
          </p:txBody>
        </p:sp>
        <p:sp>
          <p:nvSpPr>
            <p:cNvPr id="14357" name="Rectangle 8">
              <a:extLst>
                <a:ext uri="{FF2B5EF4-FFF2-40B4-BE49-F238E27FC236}">
                  <a16:creationId xmlns:a16="http://schemas.microsoft.com/office/drawing/2014/main" id="{67FB511F-E8DF-46E6-A669-F5179C686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" y="2429"/>
              <a:ext cx="6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000" b="1">
                  <a:solidFill>
                    <a:srgbClr val="000000"/>
                  </a:solidFill>
                </a:rPr>
                <a:t>catalytic</a:t>
              </a:r>
            </a:p>
            <a:p>
              <a:pPr algn="l"/>
              <a:r>
                <a:rPr lang="en-US" altLang="en-US" sz="2000" b="1">
                  <a:solidFill>
                    <a:srgbClr val="000000"/>
                  </a:solidFill>
                </a:rPr>
                <a:t>head</a:t>
              </a:r>
            </a:p>
          </p:txBody>
        </p:sp>
        <p:sp>
          <p:nvSpPr>
            <p:cNvPr id="14358" name="Rectangle 11">
              <a:extLst>
                <a:ext uri="{FF2B5EF4-FFF2-40B4-BE49-F238E27FC236}">
                  <a16:creationId xmlns:a16="http://schemas.microsoft.com/office/drawing/2014/main" id="{927A9836-1DFF-4EE7-9604-5657A0B82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" y="1914"/>
              <a:ext cx="2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000" b="1">
                  <a:solidFill>
                    <a:srgbClr val="000000"/>
                  </a:solidFill>
                </a:rPr>
                <a:t>rod</a:t>
              </a:r>
              <a:endParaRPr lang="en-US" altLang="en-US" sz="2000" b="1"/>
            </a:p>
          </p:txBody>
        </p:sp>
        <p:sp>
          <p:nvSpPr>
            <p:cNvPr id="14359" name="Rectangle 12">
              <a:extLst>
                <a:ext uri="{FF2B5EF4-FFF2-40B4-BE49-F238E27FC236}">
                  <a16:creationId xmlns:a16="http://schemas.microsoft.com/office/drawing/2014/main" id="{948243B1-4078-4464-9C98-CDB67E3A8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1" y="1108"/>
              <a:ext cx="3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000" b="1">
                  <a:solidFill>
                    <a:srgbClr val="000000"/>
                  </a:solidFill>
                </a:rPr>
                <a:t>rotor</a:t>
              </a:r>
              <a:endParaRPr lang="en-US" altLang="en-US" b="1"/>
            </a:p>
          </p:txBody>
        </p:sp>
        <p:grpSp>
          <p:nvGrpSpPr>
            <p:cNvPr id="14360" name="Group 13">
              <a:extLst>
                <a:ext uri="{FF2B5EF4-FFF2-40B4-BE49-F238E27FC236}">
                  <a16:creationId xmlns:a16="http://schemas.microsoft.com/office/drawing/2014/main" id="{8F1B6442-18E1-4CFF-8249-AE9D82894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6" y="2118"/>
              <a:ext cx="246" cy="1061"/>
              <a:chOff x="3586" y="2205"/>
              <a:chExt cx="246" cy="1061"/>
            </a:xfrm>
          </p:grpSpPr>
          <p:sp>
            <p:nvSpPr>
              <p:cNvPr id="14371" name="Freeform 14">
                <a:extLst>
                  <a:ext uri="{FF2B5EF4-FFF2-40B4-BE49-F238E27FC236}">
                    <a16:creationId xmlns:a16="http://schemas.microsoft.com/office/drawing/2014/main" id="{3C6C39E4-FD28-41D1-AD95-B068227A3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205"/>
                <a:ext cx="139" cy="1061"/>
              </a:xfrm>
              <a:custGeom>
                <a:avLst/>
                <a:gdLst>
                  <a:gd name="T0" fmla="*/ 0 w 139"/>
                  <a:gd name="T1" fmla="*/ 0 h 1061"/>
                  <a:gd name="T2" fmla="*/ 139 w 139"/>
                  <a:gd name="T3" fmla="*/ 0 h 1061"/>
                  <a:gd name="T4" fmla="*/ 139 w 139"/>
                  <a:gd name="T5" fmla="*/ 1061 h 1061"/>
                  <a:gd name="T6" fmla="*/ 8 w 139"/>
                  <a:gd name="T7" fmla="*/ 1061 h 10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"/>
                  <a:gd name="T13" fmla="*/ 0 h 1061"/>
                  <a:gd name="T14" fmla="*/ 139 w 139"/>
                  <a:gd name="T15" fmla="*/ 1061 h 10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" h="1061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061"/>
                    </a:lnTo>
                    <a:lnTo>
                      <a:pt x="8" y="10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Line 15">
                <a:extLst>
                  <a:ext uri="{FF2B5EF4-FFF2-40B4-BE49-F238E27FC236}">
                    <a16:creationId xmlns:a16="http://schemas.microsoft.com/office/drawing/2014/main" id="{7345221F-6CFE-4EDB-93B2-474E82831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5" y="2707"/>
                <a:ext cx="1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1" name="Line 16">
              <a:extLst>
                <a:ext uri="{FF2B5EF4-FFF2-40B4-BE49-F238E27FC236}">
                  <a16:creationId xmlns:a16="http://schemas.microsoft.com/office/drawing/2014/main" id="{13083630-1609-4606-B407-4AC227FF4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3" y="2020"/>
              <a:ext cx="76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7">
              <a:extLst>
                <a:ext uri="{FF2B5EF4-FFF2-40B4-BE49-F238E27FC236}">
                  <a16:creationId xmlns:a16="http://schemas.microsoft.com/office/drawing/2014/main" id="{E21C194F-932F-4AEE-B54D-01839108C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4" y="1223"/>
              <a:ext cx="749" cy="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Rectangle 18">
              <a:extLst>
                <a:ext uri="{FF2B5EF4-FFF2-40B4-BE49-F238E27FC236}">
                  <a16:creationId xmlns:a16="http://schemas.microsoft.com/office/drawing/2014/main" id="{8E385E78-69AF-408A-B3F0-8E0E95036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70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CC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CC0000"/>
                  </a:solidFill>
                </a:rPr>
                <a:t>+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14364" name="Rectangle 19">
              <a:extLst>
                <a:ext uri="{FF2B5EF4-FFF2-40B4-BE49-F238E27FC236}">
                  <a16:creationId xmlns:a16="http://schemas.microsoft.com/office/drawing/2014/main" id="{175BF0CC-E338-4842-819D-B248673A7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76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CC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CC0000"/>
                  </a:solidFill>
                </a:rPr>
                <a:t>+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14365" name="Rectangle 20">
              <a:extLst>
                <a:ext uri="{FF2B5EF4-FFF2-40B4-BE49-F238E27FC236}">
                  <a16:creationId xmlns:a16="http://schemas.microsoft.com/office/drawing/2014/main" id="{D411AB09-2184-4CA5-820B-85B7532EB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" y="403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CC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CC0000"/>
                  </a:solidFill>
                </a:rPr>
                <a:t>+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14366" name="Rectangle 21">
              <a:extLst>
                <a:ext uri="{FF2B5EF4-FFF2-40B4-BE49-F238E27FC236}">
                  <a16:creationId xmlns:a16="http://schemas.microsoft.com/office/drawing/2014/main" id="{6C900368-1204-4EAF-96AF-B12F48E30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76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CC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CC0000"/>
                  </a:solidFill>
                </a:rPr>
                <a:t>+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14367" name="Rectangle 22">
              <a:extLst>
                <a:ext uri="{FF2B5EF4-FFF2-40B4-BE49-F238E27FC236}">
                  <a16:creationId xmlns:a16="http://schemas.microsoft.com/office/drawing/2014/main" id="{AEBE6FEB-6D30-486B-962F-079AD114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69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CC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CC0000"/>
                  </a:solidFill>
                </a:rPr>
                <a:t>+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14368" name="Rectangle 23">
              <a:extLst>
                <a:ext uri="{FF2B5EF4-FFF2-40B4-BE49-F238E27FC236}">
                  <a16:creationId xmlns:a16="http://schemas.microsoft.com/office/drawing/2014/main" id="{184DA26E-F5CC-48B7-A29D-C2DB8F55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44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CC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CC0000"/>
                  </a:solidFill>
                </a:rPr>
                <a:t>+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14369" name="Rectangle 24">
              <a:extLst>
                <a:ext uri="{FF2B5EF4-FFF2-40B4-BE49-F238E27FC236}">
                  <a16:creationId xmlns:a16="http://schemas.microsoft.com/office/drawing/2014/main" id="{4FA5BFF9-FE2B-4C05-8F45-D26770151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44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CC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CC0000"/>
                  </a:solidFill>
                </a:rPr>
                <a:t>+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14370" name="Rectangle 25">
              <a:extLst>
                <a:ext uri="{FF2B5EF4-FFF2-40B4-BE49-F238E27FC236}">
                  <a16:creationId xmlns:a16="http://schemas.microsoft.com/office/drawing/2014/main" id="{76B031EB-9FC1-4A51-8601-C26349626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8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CC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CC0000"/>
                  </a:solidFill>
                </a:rPr>
                <a:t>+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</p:grpSp>
      <p:sp>
        <p:nvSpPr>
          <p:cNvPr id="14340" name="Rectangle 32">
            <a:extLst>
              <a:ext uri="{FF2B5EF4-FFF2-40B4-BE49-F238E27FC236}">
                <a16:creationId xmlns:a16="http://schemas.microsoft.com/office/drawing/2014/main" id="{D8EC411F-C83C-44F5-AA2A-A19ED81D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76" y="5026026"/>
            <a:ext cx="904875" cy="682625"/>
          </a:xfrm>
          <a:prstGeom prst="rect">
            <a:avLst/>
          </a:prstGeom>
          <a:solidFill>
            <a:srgbClr val="EE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F7B7228F-6F58-44B6-899E-85A4E3CA7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solidFill>
                  <a:srgbClr val="CC0000"/>
                </a:solidFill>
              </a:rPr>
              <a:t>ATP synthase</a:t>
            </a:r>
            <a:endParaRPr lang="en-US" altLang="en-US"/>
          </a:p>
        </p:txBody>
      </p:sp>
      <p:sp>
        <p:nvSpPr>
          <p:cNvPr id="400412" name="AutoShape 28">
            <a:extLst>
              <a:ext uri="{FF2B5EF4-FFF2-40B4-BE49-F238E27FC236}">
                <a16:creationId xmlns:a16="http://schemas.microsoft.com/office/drawing/2014/main" id="{926E5E57-71DB-4D7F-825A-1329BC925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6" y="5072064"/>
            <a:ext cx="1389063" cy="909637"/>
          </a:xfrm>
          <a:prstGeom prst="irregularSeal1">
            <a:avLst/>
          </a:prstGeom>
          <a:solidFill>
            <a:srgbClr val="FFEA18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CC0000"/>
                </a:solidFill>
              </a:rPr>
              <a:t>ATP</a:t>
            </a:r>
            <a:endParaRPr lang="en-US" altLang="en-US" sz="6000" b="1">
              <a:solidFill>
                <a:schemeClr val="tx2"/>
              </a:solidFill>
            </a:endParaRPr>
          </a:p>
        </p:txBody>
      </p:sp>
      <p:sp>
        <p:nvSpPr>
          <p:cNvPr id="400419" name="Rectangle 35">
            <a:extLst>
              <a:ext uri="{FF2B5EF4-FFF2-40B4-BE49-F238E27FC236}">
                <a16:creationId xmlns:a16="http://schemas.microsoft.com/office/drawing/2014/main" id="{95CA7705-6D9D-47D2-8C3D-150BC3C32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6345238"/>
            <a:ext cx="7296150" cy="45720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CC0000"/>
                </a:solidFill>
              </a:rPr>
              <a:t>But…</a:t>
            </a:r>
            <a:r>
              <a:rPr lang="en-US" altLang="en-US" b="1">
                <a:solidFill>
                  <a:srgbClr val="0F116A"/>
                </a:solidFill>
              </a:rPr>
              <a:t> How is the proton (H</a:t>
            </a:r>
            <a:r>
              <a:rPr lang="en-US" altLang="en-US" b="1" baseline="30000">
                <a:solidFill>
                  <a:srgbClr val="0F116A"/>
                </a:solidFill>
              </a:rPr>
              <a:t>+</a:t>
            </a:r>
            <a:r>
              <a:rPr lang="en-US" altLang="en-US" b="1">
                <a:solidFill>
                  <a:srgbClr val="0F116A"/>
                </a:solidFill>
              </a:rPr>
              <a:t>) gradient formed?</a:t>
            </a:r>
          </a:p>
        </p:txBody>
      </p:sp>
      <p:sp>
        <p:nvSpPr>
          <p:cNvPr id="400421" name="AutoShape 37">
            <a:extLst>
              <a:ext uri="{FF2B5EF4-FFF2-40B4-BE49-F238E27FC236}">
                <a16:creationId xmlns:a16="http://schemas.microsoft.com/office/drawing/2014/main" id="{5CDED52B-6DE7-474D-B80D-2820967F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4276725"/>
            <a:ext cx="1022350" cy="514350"/>
          </a:xfrm>
          <a:prstGeom prst="star24">
            <a:avLst>
              <a:gd name="adj" fmla="val 37500"/>
            </a:avLst>
          </a:prstGeom>
          <a:solidFill>
            <a:srgbClr val="FF6404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EA18"/>
                </a:solidFill>
              </a:rPr>
              <a:t>ADP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00428" name="Freeform 44">
            <a:extLst>
              <a:ext uri="{FF2B5EF4-FFF2-40B4-BE49-F238E27FC236}">
                <a16:creationId xmlns:a16="http://schemas.microsoft.com/office/drawing/2014/main" id="{DCC1C3BE-3C65-4776-8D48-0BE08BD8236E}"/>
              </a:ext>
            </a:extLst>
          </p:cNvPr>
          <p:cNvSpPr>
            <a:spLocks/>
          </p:cNvSpPr>
          <p:nvPr/>
        </p:nvSpPr>
        <p:spPr bwMode="auto">
          <a:xfrm>
            <a:off x="7126288" y="4606926"/>
            <a:ext cx="658812" cy="627063"/>
          </a:xfrm>
          <a:custGeom>
            <a:avLst/>
            <a:gdLst>
              <a:gd name="T0" fmla="*/ 0 w 324"/>
              <a:gd name="T1" fmla="*/ 0 h 355"/>
              <a:gd name="T2" fmla="*/ 304 w 324"/>
              <a:gd name="T3" fmla="*/ 109 h 355"/>
              <a:gd name="T4" fmla="*/ 123 w 324"/>
              <a:gd name="T5" fmla="*/ 355 h 355"/>
              <a:gd name="T6" fmla="*/ 0 60000 65536"/>
              <a:gd name="T7" fmla="*/ 0 60000 65536"/>
              <a:gd name="T8" fmla="*/ 0 60000 65536"/>
              <a:gd name="T9" fmla="*/ 0 w 324"/>
              <a:gd name="T10" fmla="*/ 0 h 355"/>
              <a:gd name="T11" fmla="*/ 324 w 324"/>
              <a:gd name="T12" fmla="*/ 355 h 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55">
                <a:moveTo>
                  <a:pt x="0" y="0"/>
                </a:moveTo>
                <a:cubicBezTo>
                  <a:pt x="142" y="25"/>
                  <a:pt x="284" y="50"/>
                  <a:pt x="304" y="109"/>
                </a:cubicBezTo>
                <a:cubicBezTo>
                  <a:pt x="324" y="168"/>
                  <a:pt x="223" y="261"/>
                  <a:pt x="123" y="355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D7F8AEF6-9867-40D9-A950-C5F0E98950F3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4349750"/>
            <a:ext cx="673100" cy="457200"/>
            <a:chOff x="4070" y="2061"/>
            <a:chExt cx="424" cy="288"/>
          </a:xfrm>
        </p:grpSpPr>
        <p:sp>
          <p:nvSpPr>
            <p:cNvPr id="14352" name="Oval 39">
              <a:extLst>
                <a:ext uri="{FF2B5EF4-FFF2-40B4-BE49-F238E27FC236}">
                  <a16:creationId xmlns:a16="http://schemas.microsoft.com/office/drawing/2014/main" id="{660A3FA8-37A5-4A24-954C-46FDDC3B4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2080"/>
              <a:ext cx="251" cy="25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FFEA18"/>
                  </a:solidFill>
                </a:rPr>
                <a:t>P</a:t>
              </a:r>
              <a:endParaRPr lang="en-US" altLang="en-US" sz="1600" b="1">
                <a:solidFill>
                  <a:srgbClr val="0F116A"/>
                </a:solidFill>
              </a:endParaRPr>
            </a:p>
          </p:txBody>
        </p:sp>
        <p:sp>
          <p:nvSpPr>
            <p:cNvPr id="14353" name="Rectangle 40">
              <a:extLst>
                <a:ext uri="{FF2B5EF4-FFF2-40B4-BE49-F238E27FC236}">
                  <a16:creationId xmlns:a16="http://schemas.microsoft.com/office/drawing/2014/main" id="{1FF125BF-F5E2-4B26-8B1E-2650C55F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2061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+</a:t>
              </a:r>
            </a:p>
          </p:txBody>
        </p:sp>
      </p:grpSp>
      <p:sp>
        <p:nvSpPr>
          <p:cNvPr id="40038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58DD19C-D37D-4095-988C-620462E83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4176" y="1371600"/>
            <a:ext cx="5713413" cy="49085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Enzyme channel in mitochondrial membrane</a:t>
            </a:r>
            <a:endParaRPr lang="en-US" altLang="en-US" sz="2600"/>
          </a:p>
          <a:p>
            <a:pPr lvl="1" eaLnBrk="1" hangingPunct="1"/>
            <a:r>
              <a:rPr lang="en-US" altLang="en-US" sz="2400"/>
              <a:t>permeable to H</a:t>
            </a:r>
            <a:r>
              <a:rPr lang="en-US" altLang="en-US" sz="2400" baseline="30000"/>
              <a:t>+</a:t>
            </a:r>
            <a:r>
              <a:rPr lang="en-US" altLang="en-US" sz="2400"/>
              <a:t> </a:t>
            </a:r>
          </a:p>
          <a:p>
            <a:pPr lvl="1" eaLnBrk="1" hangingPunct="1"/>
            <a:r>
              <a:rPr lang="en-US" altLang="en-US" sz="2400" u="sng">
                <a:solidFill>
                  <a:srgbClr val="CC0000"/>
                </a:solidFill>
              </a:rPr>
              <a:t>H</a:t>
            </a:r>
            <a:r>
              <a:rPr lang="en-US" altLang="en-US" sz="2400" baseline="30000">
                <a:solidFill>
                  <a:srgbClr val="CC0000"/>
                </a:solidFill>
              </a:rPr>
              <a:t>+</a:t>
            </a:r>
            <a:r>
              <a:rPr lang="en-US" altLang="en-US" sz="2400" u="sng">
                <a:solidFill>
                  <a:srgbClr val="CC0000"/>
                </a:solidFill>
              </a:rPr>
              <a:t> flow down </a:t>
            </a:r>
            <a:br>
              <a:rPr lang="en-US" altLang="en-US" sz="2400" u="sng">
                <a:solidFill>
                  <a:srgbClr val="CC0000"/>
                </a:solidFill>
              </a:rPr>
            </a:br>
            <a:r>
              <a:rPr lang="en-US" altLang="en-US" sz="2400" u="sng">
                <a:solidFill>
                  <a:srgbClr val="CC0000"/>
                </a:solidFill>
              </a:rPr>
              <a:t>concentration gradient</a:t>
            </a:r>
            <a:endParaRPr lang="en-US" altLang="en-US"/>
          </a:p>
          <a:p>
            <a:pPr marL="1085850" lvl="2"/>
            <a:r>
              <a:rPr lang="en-US" altLang="en-US" sz="2000"/>
              <a:t>flow like water over </a:t>
            </a:r>
            <a:br>
              <a:rPr lang="en-US" altLang="en-US" sz="2000"/>
            </a:br>
            <a:r>
              <a:rPr lang="en-US" altLang="en-US" sz="2000"/>
              <a:t>water wheel</a:t>
            </a:r>
          </a:p>
          <a:p>
            <a:pPr marL="1085850" lvl="2"/>
            <a:r>
              <a:rPr lang="en-US" altLang="en-US" sz="2000"/>
              <a:t>flowing H+ cause </a:t>
            </a:r>
            <a:br>
              <a:rPr lang="en-US" altLang="en-US" sz="2000"/>
            </a:br>
            <a:r>
              <a:rPr lang="en-US" altLang="en-US" sz="2000"/>
              <a:t>change in shape of </a:t>
            </a:r>
            <a:br>
              <a:rPr lang="en-US" altLang="en-US" sz="2000"/>
            </a:br>
            <a:r>
              <a:rPr lang="en-US" altLang="en-US" sz="2000"/>
              <a:t>ATP synthase enzyme</a:t>
            </a:r>
          </a:p>
          <a:p>
            <a:pPr marL="1085850" lvl="2"/>
            <a:r>
              <a:rPr lang="en-US" altLang="en-US" sz="2000"/>
              <a:t>powers bonding of </a:t>
            </a:r>
            <a:br>
              <a:rPr lang="en-US" altLang="en-US" sz="2000"/>
            </a:br>
            <a:r>
              <a:rPr lang="en-US" altLang="en-US" sz="2000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 to ADP:</a:t>
            </a:r>
            <a:br>
              <a:rPr lang="en-US" altLang="en-US" sz="2000"/>
            </a:br>
            <a:r>
              <a:rPr lang="en-US" altLang="en-US" u="sng">
                <a:solidFill>
                  <a:srgbClr val="CC0000"/>
                </a:solidFill>
              </a:rPr>
              <a:t>ADP + P</a:t>
            </a:r>
            <a:r>
              <a:rPr lang="en-US" altLang="en-US" baseline="-25000">
                <a:solidFill>
                  <a:srgbClr val="CC0000"/>
                </a:solidFill>
              </a:rPr>
              <a:t>i</a:t>
            </a:r>
            <a:r>
              <a:rPr lang="en-US" altLang="en-US" u="sng">
                <a:solidFill>
                  <a:srgbClr val="CC0000"/>
                </a:solidFill>
              </a:rPr>
              <a:t> </a:t>
            </a:r>
            <a:r>
              <a:rPr lang="en-US" altLang="en-US" u="sng">
                <a:solidFill>
                  <a:srgbClr val="CC0000"/>
                </a:solidFill>
                <a:sym typeface="Symbol" panose="05050102010706020507" pitchFamily="18" charset="2"/>
              </a:rPr>
              <a:t> </a:t>
            </a:r>
            <a:r>
              <a:rPr lang="en-US" altLang="en-US" u="sng">
                <a:solidFill>
                  <a:srgbClr val="CC0000"/>
                </a:solidFill>
              </a:rPr>
              <a:t>ATP</a:t>
            </a:r>
            <a:endParaRPr lang="en-US" altLang="en-US" sz="2000"/>
          </a:p>
        </p:txBody>
      </p:sp>
      <p:pic>
        <p:nvPicPr>
          <p:cNvPr id="14348" name="Picture 45">
            <a:extLst>
              <a:ext uri="{FF2B5EF4-FFF2-40B4-BE49-F238E27FC236}">
                <a16:creationId xmlns:a16="http://schemas.microsoft.com/office/drawing/2014/main" id="{C0A1FE24-7F72-4EC0-B098-1E1453FC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7404" flipH="1">
            <a:off x="9258301" y="4933951"/>
            <a:ext cx="13620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8">
            <a:extLst>
              <a:ext uri="{FF2B5EF4-FFF2-40B4-BE49-F238E27FC236}">
                <a16:creationId xmlns:a16="http://schemas.microsoft.com/office/drawing/2014/main" id="{724BEFCE-9F49-4B31-864A-B0A23056B5CD}"/>
              </a:ext>
            </a:extLst>
          </p:cNvPr>
          <p:cNvGrpSpPr>
            <a:grpSpLocks/>
          </p:cNvGrpSpPr>
          <p:nvPr/>
        </p:nvGrpSpPr>
        <p:grpSpPr bwMode="auto">
          <a:xfrm>
            <a:off x="9196388" y="5345114"/>
            <a:ext cx="806450" cy="769937"/>
            <a:chOff x="4833" y="3367"/>
            <a:chExt cx="508" cy="485"/>
          </a:xfrm>
        </p:grpSpPr>
        <p:sp>
          <p:nvSpPr>
            <p:cNvPr id="14350" name="Oval 46">
              <a:extLst>
                <a:ext uri="{FF2B5EF4-FFF2-40B4-BE49-F238E27FC236}">
                  <a16:creationId xmlns:a16="http://schemas.microsoft.com/office/drawing/2014/main" id="{6045D535-69CF-43E2-8CB0-A24062743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3" y="3684"/>
              <a:ext cx="168" cy="16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1" name="Line 47">
              <a:extLst>
                <a:ext uri="{FF2B5EF4-FFF2-40B4-BE49-F238E27FC236}">
                  <a16:creationId xmlns:a16="http://schemas.microsoft.com/office/drawing/2014/main" id="{9FBDBF38-F3CD-4C71-82C6-2E64FA8696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33" y="3367"/>
              <a:ext cx="349" cy="3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400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400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12" grpId="0" animBg="1" autoUpdateAnimBg="0"/>
      <p:bldP spid="400419" grpId="0" animBg="1" autoUpdateAnimBg="0"/>
      <p:bldP spid="400421" grpId="0" animBg="1" autoUpdateAnimBg="0"/>
      <p:bldP spid="4003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AB5F2DE-6FF9-4DF3-8F89-C0F88CA59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Cellular respiration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AC95DF62-65C7-4DB4-B67D-D04E429F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8"/>
          <a:stretch>
            <a:fillRect/>
          </a:stretch>
        </p:blipFill>
        <p:spPr bwMode="auto">
          <a:xfrm>
            <a:off x="1600200" y="1328739"/>
            <a:ext cx="901065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2" name="AutoShape 4">
            <a:extLst>
              <a:ext uri="{FF2B5EF4-FFF2-40B4-BE49-F238E27FC236}">
                <a16:creationId xmlns:a16="http://schemas.microsoft.com/office/drawing/2014/main" id="{516E9E06-FA11-4B60-85D3-A728F2AA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5921375"/>
            <a:ext cx="13081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CC0000"/>
                </a:solidFill>
              </a:rPr>
              <a:t>2 ATP</a:t>
            </a:r>
          </a:p>
        </p:txBody>
      </p:sp>
      <p:sp>
        <p:nvSpPr>
          <p:cNvPr id="396294" name="AutoShape 6">
            <a:extLst>
              <a:ext uri="{FF2B5EF4-FFF2-40B4-BE49-F238E27FC236}">
                <a16:creationId xmlns:a16="http://schemas.microsoft.com/office/drawing/2014/main" id="{4E584097-29B3-4B73-9A2E-8A7AF6DA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5921375"/>
            <a:ext cx="13081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CC0000"/>
                </a:solidFill>
              </a:rPr>
              <a:t>2 ATP</a:t>
            </a:r>
          </a:p>
        </p:txBody>
      </p:sp>
      <p:sp>
        <p:nvSpPr>
          <p:cNvPr id="396295" name="AutoShape 7">
            <a:extLst>
              <a:ext uri="{FF2B5EF4-FFF2-40B4-BE49-F238E27FC236}">
                <a16:creationId xmlns:a16="http://schemas.microsoft.com/office/drawing/2014/main" id="{03702500-E77C-4BCB-A99C-3CE0E5B1F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26" y="5921375"/>
            <a:ext cx="1743075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CC0000"/>
                </a:solidFill>
              </a:rPr>
              <a:t>~36 ATP</a:t>
            </a:r>
          </a:p>
        </p:txBody>
      </p:sp>
      <p:sp>
        <p:nvSpPr>
          <p:cNvPr id="396296" name="Rectangle 8">
            <a:extLst>
              <a:ext uri="{FF2B5EF4-FFF2-40B4-BE49-F238E27FC236}">
                <a16:creationId xmlns:a16="http://schemas.microsoft.com/office/drawing/2014/main" id="{1997DA7B-CE08-4A5C-9821-2C138E20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584676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96298" name="Rectangle 10">
            <a:extLst>
              <a:ext uri="{FF2B5EF4-FFF2-40B4-BE49-F238E27FC236}">
                <a16:creationId xmlns:a16="http://schemas.microsoft.com/office/drawing/2014/main" id="{ED148F74-C1A4-48C6-BDF5-ED75C6545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584676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96300" name="AutoShape 12">
            <a:extLst>
              <a:ext uri="{FF2B5EF4-FFF2-40B4-BE49-F238E27FC236}">
                <a16:creationId xmlns:a16="http://schemas.microsoft.com/office/drawing/2014/main" id="{7F5D37ED-3698-42DC-8F97-C786DFEA5AC6}"/>
              </a:ext>
            </a:extLst>
          </p:cNvPr>
          <p:cNvSpPr>
            <a:spLocks noChangeArrowheads="1"/>
          </p:cNvSpPr>
          <p:nvPr/>
        </p:nvSpPr>
        <p:spPr bwMode="auto">
          <a:xfrm rot="1667533">
            <a:off x="8370888" y="220664"/>
            <a:ext cx="2341562" cy="1728787"/>
          </a:xfrm>
          <a:prstGeom prst="irregularSeal1">
            <a:avLst/>
          </a:prstGeom>
          <a:solidFill>
            <a:srgbClr val="FFEA18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CC0000"/>
                </a:solidFill>
              </a:rPr>
              <a:t>~40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6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6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animBg="1" autoUpdateAnimBg="0"/>
      <p:bldP spid="396294" grpId="0" animBg="1" autoUpdateAnimBg="0"/>
      <p:bldP spid="396295" grpId="0" animBg="1" autoUpdateAnimBg="0"/>
      <p:bldP spid="396296" grpId="0" build="p" autoUpdateAnimBg="0"/>
      <p:bldP spid="396298" grpId="0" build="p" autoUpdateAnimBg="0"/>
      <p:bldP spid="39630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0277014-CA50-4EA7-A98B-C8A903CBF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of cellular respiration</a:t>
            </a:r>
          </a:p>
        </p:txBody>
      </p:sp>
      <p:sp>
        <p:nvSpPr>
          <p:cNvPr id="39833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94C2D5F-FB21-4762-ACD4-001250560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743201"/>
            <a:ext cx="7772400" cy="396557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600"/>
              <a:t>Where did the glucose come from?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Where did the O</a:t>
            </a:r>
            <a:r>
              <a:rPr lang="en-US" altLang="en-US" sz="2600" baseline="-25000"/>
              <a:t>2</a:t>
            </a:r>
            <a:r>
              <a:rPr lang="en-US" altLang="en-US" sz="2600"/>
              <a:t> come from?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Where did the CO</a:t>
            </a:r>
            <a:r>
              <a:rPr lang="en-US" altLang="en-US" sz="2600" baseline="-25000"/>
              <a:t>2</a:t>
            </a:r>
            <a:r>
              <a:rPr lang="en-US" altLang="en-US" sz="2600"/>
              <a:t> come from?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Where did the CO</a:t>
            </a:r>
            <a:r>
              <a:rPr lang="en-US" altLang="en-US" sz="2600" baseline="-25000"/>
              <a:t>2</a:t>
            </a:r>
            <a:r>
              <a:rPr lang="en-US" altLang="en-US" sz="2600"/>
              <a:t> go?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Where did the H</a:t>
            </a:r>
            <a:r>
              <a:rPr lang="en-US" altLang="en-US" sz="2600" baseline="-25000"/>
              <a:t>2</a:t>
            </a:r>
            <a:r>
              <a:rPr lang="en-US" altLang="en-US" sz="2600"/>
              <a:t>O come from?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Where did the ATP come from?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What else is produced that is not listed </a:t>
            </a:r>
            <a:br>
              <a:rPr lang="en-US" altLang="en-US" sz="2600"/>
            </a:br>
            <a:r>
              <a:rPr lang="en-US" altLang="en-US" sz="2600"/>
              <a:t>in this equation?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Why do we breathe?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9CCE70A-F13E-4BB9-A365-A8BED3E4C01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524000"/>
            <a:ext cx="7772400" cy="914400"/>
            <a:chOff x="528" y="960"/>
            <a:chExt cx="4896" cy="576"/>
          </a:xfrm>
        </p:grpSpPr>
        <p:sp>
          <p:nvSpPr>
            <p:cNvPr id="62469" name="Rectangle 5">
              <a:extLst>
                <a:ext uri="{FF2B5EF4-FFF2-40B4-BE49-F238E27FC236}">
                  <a16:creationId xmlns:a16="http://schemas.microsoft.com/office/drawing/2014/main" id="{B907E708-2D1E-412B-ADB4-E91E0191E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60"/>
              <a:ext cx="4896" cy="57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70" name="Rectangle 6">
              <a:extLst>
                <a:ext uri="{FF2B5EF4-FFF2-40B4-BE49-F238E27FC236}">
                  <a16:creationId xmlns:a16="http://schemas.microsoft.com/office/drawing/2014/main" id="{1D92586A-3C54-4608-A347-8BA553108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098"/>
              <a:ext cx="89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rgbClr val="CC0000"/>
                  </a:solidFill>
                </a:rPr>
                <a:t>C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6</a:t>
              </a:r>
              <a:r>
                <a:rPr lang="en-US" altLang="en-US" sz="2600" b="1">
                  <a:solidFill>
                    <a:srgbClr val="CC0000"/>
                  </a:solidFill>
                </a:rPr>
                <a:t>H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12</a:t>
              </a:r>
              <a:r>
                <a:rPr lang="en-US" altLang="en-US" sz="2600" b="1">
                  <a:solidFill>
                    <a:srgbClr val="CC0000"/>
                  </a:solidFill>
                </a:rPr>
                <a:t>O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6</a:t>
              </a:r>
              <a:endParaRPr lang="en-US" altLang="en-US" sz="2600" b="1" baseline="-25000">
                <a:solidFill>
                  <a:schemeClr val="tx2"/>
                </a:solidFill>
              </a:endParaRPr>
            </a:p>
          </p:txBody>
        </p:sp>
        <p:sp>
          <p:nvSpPr>
            <p:cNvPr id="62471" name="Rectangle 7">
              <a:extLst>
                <a:ext uri="{FF2B5EF4-FFF2-40B4-BE49-F238E27FC236}">
                  <a16:creationId xmlns:a16="http://schemas.microsoft.com/office/drawing/2014/main" id="{F2BBFDB0-708F-443E-B350-FF05E0A5E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1103"/>
              <a:ext cx="47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rgbClr val="CC0000"/>
                  </a:solidFill>
                </a:rPr>
                <a:t>6O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2</a:t>
              </a:r>
              <a:endParaRPr lang="en-US" altLang="en-US" sz="2600" b="1" baseline="-25000">
                <a:solidFill>
                  <a:schemeClr val="tx2"/>
                </a:solidFill>
              </a:endParaRPr>
            </a:p>
          </p:txBody>
        </p:sp>
        <p:sp>
          <p:nvSpPr>
            <p:cNvPr id="62472" name="Rectangle 8">
              <a:extLst>
                <a:ext uri="{FF2B5EF4-FFF2-40B4-BE49-F238E27FC236}">
                  <a16:creationId xmlns:a16="http://schemas.microsoft.com/office/drawing/2014/main" id="{9CC01914-EC14-4970-8BFB-3DA256E4C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1098"/>
              <a:ext cx="62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rgbClr val="CC0000"/>
                  </a:solidFill>
                </a:rPr>
                <a:t>6CO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2</a:t>
              </a:r>
              <a:endParaRPr lang="en-US" altLang="en-US" sz="2600" b="1" baseline="-25000">
                <a:solidFill>
                  <a:schemeClr val="tx2"/>
                </a:solidFill>
              </a:endParaRPr>
            </a:p>
          </p:txBody>
        </p:sp>
        <p:sp>
          <p:nvSpPr>
            <p:cNvPr id="62473" name="Rectangle 9">
              <a:extLst>
                <a:ext uri="{FF2B5EF4-FFF2-40B4-BE49-F238E27FC236}">
                  <a16:creationId xmlns:a16="http://schemas.microsoft.com/office/drawing/2014/main" id="{958ECD2A-D8FE-4B0E-AF5E-7336DA9E6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1098"/>
              <a:ext cx="62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rgbClr val="CC0000"/>
                  </a:solidFill>
                </a:rPr>
                <a:t>6H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2</a:t>
              </a:r>
              <a:r>
                <a:rPr lang="en-US" altLang="en-US" sz="2600" b="1">
                  <a:solidFill>
                    <a:srgbClr val="CC0000"/>
                  </a:solidFill>
                </a:rPr>
                <a:t>O</a:t>
              </a:r>
            </a:p>
          </p:txBody>
        </p:sp>
        <p:sp>
          <p:nvSpPr>
            <p:cNvPr id="62474" name="Rectangle 10">
              <a:extLst>
                <a:ext uri="{FF2B5EF4-FFF2-40B4-BE49-F238E27FC236}">
                  <a16:creationId xmlns:a16="http://schemas.microsoft.com/office/drawing/2014/main" id="{28D77F99-4322-4D29-B971-69C8CB034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1099"/>
              <a:ext cx="94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rgbClr val="CC0000"/>
                  </a:solidFill>
                </a:rPr>
                <a:t>~40 ATP</a:t>
              </a:r>
            </a:p>
          </p:txBody>
        </p:sp>
        <p:sp>
          <p:nvSpPr>
            <p:cNvPr id="62475" name="Rectangle 11">
              <a:extLst>
                <a:ext uri="{FF2B5EF4-FFF2-40B4-BE49-F238E27FC236}">
                  <a16:creationId xmlns:a16="http://schemas.microsoft.com/office/drawing/2014/main" id="{290BB79C-D415-4219-80FD-9574BB759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080"/>
              <a:ext cx="35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0F116A"/>
                  </a:solidFill>
                  <a:sym typeface="Symbol" panose="05050102010706020507" pitchFamily="18" charset="2"/>
                </a:rPr>
                <a:t></a:t>
              </a:r>
            </a:p>
          </p:txBody>
        </p:sp>
        <p:sp>
          <p:nvSpPr>
            <p:cNvPr id="62476" name="Rectangle 12">
              <a:extLst>
                <a:ext uri="{FF2B5EF4-FFF2-40B4-BE49-F238E27FC236}">
                  <a16:creationId xmlns:a16="http://schemas.microsoft.com/office/drawing/2014/main" id="{565FB832-27B9-4475-A023-70BCF06B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099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62477" name="Rectangle 13">
              <a:extLst>
                <a:ext uri="{FF2B5EF4-FFF2-40B4-BE49-F238E27FC236}">
                  <a16:creationId xmlns:a16="http://schemas.microsoft.com/office/drawing/2014/main" id="{613C01BA-E72C-4E22-9835-C88BE88DD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099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62478" name="Rectangle 14">
              <a:extLst>
                <a:ext uri="{FF2B5EF4-FFF2-40B4-BE49-F238E27FC236}">
                  <a16:creationId xmlns:a16="http://schemas.microsoft.com/office/drawing/2014/main" id="{C2DFF73E-90D9-4F26-9DEF-62C5E9E44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099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rgbClr val="0F116A"/>
                  </a:solidFill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EABEEC-5010-4D60-BA10-93EFB2683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F9BC528-E513-43C9-ABBF-F7ED03D6A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2D7D03D-0D4C-4889-AD27-F775D20F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2176C7-4010-42EB-91E7-91437AF90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CF462-AD48-4480-9C49-6FDF451A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34028"/>
            <a:ext cx="4798243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dirty="0"/>
              <a:t>ABOUT THE AP BIOLOGY EXAM</a:t>
            </a:r>
            <a:br>
              <a:rPr lang="en-US" sz="4800" cap="all" dirty="0"/>
            </a:br>
            <a:r>
              <a:rPr lang="en-US" sz="2800" cap="all" dirty="0">
                <a:hlinkClick r:id="rId2"/>
              </a:rPr>
              <a:t>https://apcentral.collegeboard.org/courses/ap-biology?course=ap-biology</a:t>
            </a:r>
            <a:endParaRPr lang="en-US" sz="2800" cap="all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9BBC853-A4BE-4AA8-B127-DE79AC8E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08E87BB-7DE9-4859-8BB9-A84AA7FC9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66C4F4-F9AC-44C9-8D08-D8D941B4C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168" y="191251"/>
            <a:ext cx="5329832" cy="64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Oval 2">
            <a:extLst>
              <a:ext uri="{FF2B5EF4-FFF2-40B4-BE49-F238E27FC236}">
                <a16:creationId xmlns:a16="http://schemas.microsoft.com/office/drawing/2014/main" id="{6F394316-661B-44FB-8FE6-A0F173807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58789"/>
            <a:ext cx="3465512" cy="13239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2ED4106-5E75-4529-BFA4-03532F967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1" y="6326188"/>
            <a:ext cx="1412875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3333" name="Rectangle 5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23D6B72-A081-441F-885D-8C32AA0FE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9638" y="1371600"/>
            <a:ext cx="4906962" cy="548640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sz="2600"/>
              <a:t>Chloroplasts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400"/>
              <a:t>double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>
                <a:solidFill>
                  <a:srgbClr val="CC0000"/>
                </a:solidFill>
              </a:rPr>
              <a:t>stroma</a:t>
            </a:r>
            <a:endParaRPr lang="en-US" altLang="en-US" sz="2400"/>
          </a:p>
          <a:p>
            <a:pPr marL="1085850" lvl="2"/>
            <a:r>
              <a:rPr lang="en-US" altLang="en-US" sz="2000"/>
              <a:t>fluid-filled interior</a:t>
            </a:r>
          </a:p>
          <a:p>
            <a:pPr lvl="1" eaLnBrk="1" hangingPunct="1"/>
            <a:r>
              <a:rPr lang="en-US" altLang="en-US" sz="2400" u="sng">
                <a:solidFill>
                  <a:srgbClr val="CC0000"/>
                </a:solidFill>
              </a:rPr>
              <a:t>thylakoid sacs</a:t>
            </a:r>
            <a:endParaRPr lang="en-US" altLang="en-US" sz="2400"/>
          </a:p>
          <a:p>
            <a:pPr lvl="1" eaLnBrk="1" hangingPunct="1"/>
            <a:r>
              <a:rPr lang="en-US" altLang="en-US" sz="2400" u="sng">
                <a:solidFill>
                  <a:srgbClr val="CC0000"/>
                </a:solidFill>
              </a:rPr>
              <a:t>grana stacks</a:t>
            </a:r>
            <a:endParaRPr lang="en-US" altLang="en-US" sz="2400"/>
          </a:p>
          <a:p>
            <a:pPr eaLnBrk="1" hangingPunct="1">
              <a:buClrTx/>
            </a:pPr>
            <a:r>
              <a:rPr lang="en-US" altLang="en-US" sz="2600"/>
              <a:t>Thylakoid membrane contains</a:t>
            </a:r>
          </a:p>
          <a:p>
            <a:pPr lvl="1" eaLnBrk="1" hangingPunct="1">
              <a:buClrTx/>
            </a:pPr>
            <a:r>
              <a:rPr lang="en-US" altLang="en-US" sz="2400"/>
              <a:t>chlorophyll molecules</a:t>
            </a:r>
          </a:p>
          <a:p>
            <a:pPr lvl="1" eaLnBrk="1" hangingPunct="1">
              <a:buClrTx/>
            </a:pPr>
            <a:r>
              <a:rPr lang="en-US" altLang="en-US" sz="2400"/>
              <a:t>electron transport chain</a:t>
            </a:r>
          </a:p>
          <a:p>
            <a:pPr lvl="1" eaLnBrk="1" hangingPunct="1">
              <a:buClrTx/>
            </a:pPr>
            <a:r>
              <a:rPr lang="en-US" altLang="en-US" sz="2400"/>
              <a:t>ATP synthase</a:t>
            </a:r>
          </a:p>
          <a:p>
            <a:pPr marL="1085850" lvl="2"/>
            <a:r>
              <a:rPr lang="en-US" altLang="en-US" sz="2000"/>
              <a:t>H</a:t>
            </a:r>
            <a:r>
              <a:rPr lang="en-US" altLang="en-US" sz="2000" baseline="30000"/>
              <a:t>+</a:t>
            </a:r>
            <a:r>
              <a:rPr lang="en-US" altLang="en-US" sz="2000"/>
              <a:t> gradient built up within thylakoid sac</a:t>
            </a: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F5A197ED-6678-4577-BE28-346D636D7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Plant structure </a:t>
            </a:r>
          </a:p>
        </p:txBody>
      </p:sp>
      <p:sp>
        <p:nvSpPr>
          <p:cNvPr id="483336" name="Oval 8">
            <a:extLst>
              <a:ext uri="{FF2B5EF4-FFF2-40B4-BE49-F238E27FC236}">
                <a16:creationId xmlns:a16="http://schemas.microsoft.com/office/drawing/2014/main" id="{66341954-60DA-4C69-BCB0-E977A230B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41350"/>
            <a:ext cx="2667000" cy="762000"/>
          </a:xfrm>
          <a:prstGeom prst="ellipse">
            <a:avLst/>
          </a:prstGeom>
          <a:solidFill>
            <a:srgbClr val="80FF00"/>
          </a:solidFill>
          <a:ln w="38100">
            <a:solidFill>
              <a:srgbClr val="04A40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57ACF9C4-8343-4DF5-A6D7-E2C7510FAF8E}"/>
              </a:ext>
            </a:extLst>
          </p:cNvPr>
          <p:cNvGrpSpPr>
            <a:grpSpLocks/>
          </p:cNvGrpSpPr>
          <p:nvPr/>
        </p:nvGrpSpPr>
        <p:grpSpPr bwMode="auto">
          <a:xfrm>
            <a:off x="7302500" y="549277"/>
            <a:ext cx="2374900" cy="781051"/>
            <a:chOff x="3626" y="467"/>
            <a:chExt cx="1496" cy="492"/>
          </a:xfrm>
        </p:grpSpPr>
        <p:sp>
          <p:nvSpPr>
            <p:cNvPr id="12320" name="Rectangle 9">
              <a:extLst>
                <a:ext uri="{FF2B5EF4-FFF2-40B4-BE49-F238E27FC236}">
                  <a16:creationId xmlns:a16="http://schemas.microsoft.com/office/drawing/2014/main" id="{C0FAFE5E-EDFE-4438-8842-19A3D78FE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572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21" name="Rectangle 10">
              <a:extLst>
                <a:ext uri="{FF2B5EF4-FFF2-40B4-BE49-F238E27FC236}">
                  <a16:creationId xmlns:a16="http://schemas.microsoft.com/office/drawing/2014/main" id="{133F9068-C446-4325-97E0-F27761A38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525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22" name="Rectangle 11">
              <a:extLst>
                <a:ext uri="{FF2B5EF4-FFF2-40B4-BE49-F238E27FC236}">
                  <a16:creationId xmlns:a16="http://schemas.microsoft.com/office/drawing/2014/main" id="{794E1473-EB23-44D9-BCBF-CB7426D0C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669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23" name="Rectangle 12">
              <a:extLst>
                <a:ext uri="{FF2B5EF4-FFF2-40B4-BE49-F238E27FC236}">
                  <a16:creationId xmlns:a16="http://schemas.microsoft.com/office/drawing/2014/main" id="{C0CABDAE-B345-400F-BFC8-5CC9E7C75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477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24" name="Rectangle 13">
              <a:extLst>
                <a:ext uri="{FF2B5EF4-FFF2-40B4-BE49-F238E27FC236}">
                  <a16:creationId xmlns:a16="http://schemas.microsoft.com/office/drawing/2014/main" id="{9CAB08E3-E88A-4D62-823F-8290B787F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621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25" name="Rectangle 14">
              <a:extLst>
                <a:ext uri="{FF2B5EF4-FFF2-40B4-BE49-F238E27FC236}">
                  <a16:creationId xmlns:a16="http://schemas.microsoft.com/office/drawing/2014/main" id="{E5919AFF-2119-466F-8907-93460D097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467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26" name="Rectangle 15">
              <a:extLst>
                <a:ext uri="{FF2B5EF4-FFF2-40B4-BE49-F238E27FC236}">
                  <a16:creationId xmlns:a16="http://schemas.microsoft.com/office/drawing/2014/main" id="{42ED43E7-99D8-40ED-B400-2DD138A25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" y="621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27" name="Rectangle 16">
              <a:extLst>
                <a:ext uri="{FF2B5EF4-FFF2-40B4-BE49-F238E27FC236}">
                  <a16:creationId xmlns:a16="http://schemas.microsoft.com/office/drawing/2014/main" id="{64F12FD5-479F-4422-BF2C-A666F2F14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" y="525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28" name="Rectangle 17">
              <a:extLst>
                <a:ext uri="{FF2B5EF4-FFF2-40B4-BE49-F238E27FC236}">
                  <a16:creationId xmlns:a16="http://schemas.microsoft.com/office/drawing/2014/main" id="{0BC3F0A3-85F7-42E0-AD8F-458E168F7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621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29" name="Rectangle 18">
              <a:extLst>
                <a:ext uri="{FF2B5EF4-FFF2-40B4-BE49-F238E27FC236}">
                  <a16:creationId xmlns:a16="http://schemas.microsoft.com/office/drawing/2014/main" id="{A51A2678-AEB0-4BDF-96AC-5520B1DC2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57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2330" name="Rectangle 19">
              <a:extLst>
                <a:ext uri="{FF2B5EF4-FFF2-40B4-BE49-F238E27FC236}">
                  <a16:creationId xmlns:a16="http://schemas.microsoft.com/office/drawing/2014/main" id="{3CEC5ABD-7C93-4675-9D64-CEB52978A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707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pic>
        <p:nvPicPr>
          <p:cNvPr id="12296" name="Picture 22" descr="10_02bb">
            <a:extLst>
              <a:ext uri="{FF2B5EF4-FFF2-40B4-BE49-F238E27FC236}">
                <a16:creationId xmlns:a16="http://schemas.microsoft.com/office/drawing/2014/main" id="{787B6407-D320-4640-96CD-74E092AB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4500" r="33749" b="1500"/>
          <a:stretch>
            <a:fillRect/>
          </a:stretch>
        </p:blipFill>
        <p:spPr bwMode="auto">
          <a:xfrm>
            <a:off x="6926264" y="2487613"/>
            <a:ext cx="32480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>
            <a:extLst>
              <a:ext uri="{FF2B5EF4-FFF2-40B4-BE49-F238E27FC236}">
                <a16:creationId xmlns:a16="http://schemas.microsoft.com/office/drawing/2014/main" id="{4502B6A9-47B2-4055-820C-91DA1F355D5F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2232026"/>
            <a:ext cx="1790700" cy="536575"/>
            <a:chOff x="2897" y="1406"/>
            <a:chExt cx="1128" cy="338"/>
          </a:xfrm>
        </p:grpSpPr>
        <p:sp>
          <p:nvSpPr>
            <p:cNvPr id="12318" name="Rectangle 23">
              <a:extLst>
                <a:ext uri="{FF2B5EF4-FFF2-40B4-BE49-F238E27FC236}">
                  <a16:creationId xmlns:a16="http://schemas.microsoft.com/office/drawing/2014/main" id="{AD819CF4-9D25-49A8-8475-5FBC415B5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1406"/>
              <a:ext cx="1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outer membrane</a:t>
              </a:r>
              <a:endParaRPr lang="en-US" altLang="en-US" sz="1800" b="1"/>
            </a:p>
          </p:txBody>
        </p:sp>
        <p:sp>
          <p:nvSpPr>
            <p:cNvPr id="12319" name="Line 28">
              <a:extLst>
                <a:ext uri="{FF2B5EF4-FFF2-40B4-BE49-F238E27FC236}">
                  <a16:creationId xmlns:a16="http://schemas.microsoft.com/office/drawing/2014/main" id="{DB4F0CD2-03CE-4EA8-92F9-41517A45A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" y="1573"/>
              <a:ext cx="417" cy="1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21F6747A-41A7-4098-AF52-A012792EE8B0}"/>
              </a:ext>
            </a:extLst>
          </p:cNvPr>
          <p:cNvGrpSpPr>
            <a:grpSpLocks/>
          </p:cNvGrpSpPr>
          <p:nvPr/>
        </p:nvGrpSpPr>
        <p:grpSpPr bwMode="auto">
          <a:xfrm>
            <a:off x="8890000" y="2263775"/>
            <a:ext cx="1778000" cy="649288"/>
            <a:chOff x="4640" y="1426"/>
            <a:chExt cx="1120" cy="409"/>
          </a:xfrm>
        </p:grpSpPr>
        <p:sp>
          <p:nvSpPr>
            <p:cNvPr id="12316" name="Rectangle 24">
              <a:extLst>
                <a:ext uri="{FF2B5EF4-FFF2-40B4-BE49-F238E27FC236}">
                  <a16:creationId xmlns:a16="http://schemas.microsoft.com/office/drawing/2014/main" id="{5C5BBBC5-7E02-4375-9BA1-A189356E1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1426"/>
              <a:ext cx="1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inner membrane</a:t>
              </a:r>
              <a:endParaRPr lang="en-US" altLang="en-US" sz="1800" b="1"/>
            </a:p>
          </p:txBody>
        </p:sp>
        <p:sp>
          <p:nvSpPr>
            <p:cNvPr id="12317" name="Line 29">
              <a:extLst>
                <a:ext uri="{FF2B5EF4-FFF2-40B4-BE49-F238E27FC236}">
                  <a16:creationId xmlns:a16="http://schemas.microsoft.com/office/drawing/2014/main" id="{D2A4829B-6AD0-44B4-9020-002138C7F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1" y="1601"/>
              <a:ext cx="310" cy="2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A2FB4EFD-F0B2-4EB8-ADEA-D04628A40DDB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3494089"/>
            <a:ext cx="1003300" cy="1012825"/>
            <a:chOff x="3513" y="2201"/>
            <a:chExt cx="632" cy="638"/>
          </a:xfrm>
        </p:grpSpPr>
        <p:sp>
          <p:nvSpPr>
            <p:cNvPr id="12314" name="Rectangle 27">
              <a:extLst>
                <a:ext uri="{FF2B5EF4-FFF2-40B4-BE49-F238E27FC236}">
                  <a16:creationId xmlns:a16="http://schemas.microsoft.com/office/drawing/2014/main" id="{B50AD2FC-580D-4180-BB53-2F2C5755D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666"/>
              <a:ext cx="6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thylakoid</a:t>
              </a:r>
              <a:endParaRPr lang="en-US" altLang="en-US" sz="1800" b="1"/>
            </a:p>
          </p:txBody>
        </p:sp>
        <p:sp>
          <p:nvSpPr>
            <p:cNvPr id="12315" name="Line 30">
              <a:extLst>
                <a:ext uri="{FF2B5EF4-FFF2-40B4-BE49-F238E27FC236}">
                  <a16:creationId xmlns:a16="http://schemas.microsoft.com/office/drawing/2014/main" id="{2F59A245-F0F9-4F6D-ADCC-C4D92A2CDC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2" y="2201"/>
              <a:ext cx="182" cy="4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B0B7E02D-9262-44F4-969C-063C2AFFC74A}"/>
              </a:ext>
            </a:extLst>
          </p:cNvPr>
          <p:cNvGrpSpPr>
            <a:grpSpLocks/>
          </p:cNvGrpSpPr>
          <p:nvPr/>
        </p:nvGrpSpPr>
        <p:grpSpPr bwMode="auto">
          <a:xfrm>
            <a:off x="8262938" y="3089276"/>
            <a:ext cx="838200" cy="1604963"/>
            <a:chOff x="4245" y="1946"/>
            <a:chExt cx="528" cy="1011"/>
          </a:xfrm>
        </p:grpSpPr>
        <p:sp>
          <p:nvSpPr>
            <p:cNvPr id="12311" name="Rectangle 26">
              <a:extLst>
                <a:ext uri="{FF2B5EF4-FFF2-40B4-BE49-F238E27FC236}">
                  <a16:creationId xmlns:a16="http://schemas.microsoft.com/office/drawing/2014/main" id="{E204C2E9-35F9-4301-9C08-A78115EF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2784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granum</a:t>
              </a:r>
              <a:endParaRPr lang="en-US" altLang="en-US" sz="1800" b="1"/>
            </a:p>
          </p:txBody>
        </p:sp>
        <p:sp>
          <p:nvSpPr>
            <p:cNvPr id="12312" name="Freeform 32">
              <a:extLst>
                <a:ext uri="{FF2B5EF4-FFF2-40B4-BE49-F238E27FC236}">
                  <a16:creationId xmlns:a16="http://schemas.microsoft.com/office/drawing/2014/main" id="{B09E18C9-F624-4095-AD2B-85CBFA998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1946"/>
              <a:ext cx="59" cy="343"/>
            </a:xfrm>
            <a:custGeom>
              <a:avLst/>
              <a:gdLst>
                <a:gd name="T0" fmla="*/ 22 w 80"/>
                <a:gd name="T1" fmla="*/ 0 h 432"/>
                <a:gd name="T2" fmla="*/ 44 w 80"/>
                <a:gd name="T3" fmla="*/ 0 h 432"/>
                <a:gd name="T4" fmla="*/ 44 w 80"/>
                <a:gd name="T5" fmla="*/ 272 h 432"/>
                <a:gd name="T6" fmla="*/ 0 w 80"/>
                <a:gd name="T7" fmla="*/ 27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432"/>
                <a:gd name="T14" fmla="*/ 80 w 8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432">
                  <a:moveTo>
                    <a:pt x="40" y="0"/>
                  </a:moveTo>
                  <a:lnTo>
                    <a:pt x="80" y="0"/>
                  </a:lnTo>
                  <a:lnTo>
                    <a:pt x="80" y="432"/>
                  </a:lnTo>
                  <a:lnTo>
                    <a:pt x="0" y="43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33">
              <a:extLst>
                <a:ext uri="{FF2B5EF4-FFF2-40B4-BE49-F238E27FC236}">
                  <a16:creationId xmlns:a16="http://schemas.microsoft.com/office/drawing/2014/main" id="{C69BB431-1761-476E-9651-46099DD81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7" y="2109"/>
              <a:ext cx="146" cy="7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id="{7ACFF320-B05E-4305-8AD1-F13597644D93}"/>
              </a:ext>
            </a:extLst>
          </p:cNvPr>
          <p:cNvGrpSpPr>
            <a:grpSpLocks/>
          </p:cNvGrpSpPr>
          <p:nvPr/>
        </p:nvGrpSpPr>
        <p:grpSpPr bwMode="auto">
          <a:xfrm>
            <a:off x="5727701" y="3217864"/>
            <a:ext cx="1533525" cy="681037"/>
            <a:chOff x="2648" y="2027"/>
            <a:chExt cx="966" cy="429"/>
          </a:xfrm>
        </p:grpSpPr>
        <p:sp>
          <p:nvSpPr>
            <p:cNvPr id="12309" name="Rectangle 25">
              <a:extLst>
                <a:ext uri="{FF2B5EF4-FFF2-40B4-BE49-F238E27FC236}">
                  <a16:creationId xmlns:a16="http://schemas.microsoft.com/office/drawing/2014/main" id="{736B9713-D271-4CB1-8BFA-61BDDCF5C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2027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stroma</a:t>
              </a:r>
              <a:endParaRPr lang="en-US" altLang="en-US" sz="1800" b="1"/>
            </a:p>
          </p:txBody>
        </p:sp>
        <p:sp>
          <p:nvSpPr>
            <p:cNvPr id="12310" name="Line 34">
              <a:extLst>
                <a:ext uri="{FF2B5EF4-FFF2-40B4-BE49-F238E27FC236}">
                  <a16:creationId xmlns:a16="http://schemas.microsoft.com/office/drawing/2014/main" id="{B18A24A7-3EA0-4227-AF0D-4B28D602C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" y="2165"/>
              <a:ext cx="470" cy="2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3369" name="AutoShape 41">
            <a:extLst>
              <a:ext uri="{FF2B5EF4-FFF2-40B4-BE49-F238E27FC236}">
                <a16:creationId xmlns:a16="http://schemas.microsoft.com/office/drawing/2014/main" id="{6FED60BA-50C4-4B52-908D-9329016FF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150" y="1103314"/>
            <a:ext cx="10350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thylakoid</a:t>
            </a:r>
            <a:endParaRPr lang="en-US" altLang="en-US" sz="1800" b="1"/>
          </a:p>
        </p:txBody>
      </p:sp>
      <p:sp>
        <p:nvSpPr>
          <p:cNvPr id="483371" name="AutoShape 43">
            <a:extLst>
              <a:ext uri="{FF2B5EF4-FFF2-40B4-BE49-F238E27FC236}">
                <a16:creationId xmlns:a16="http://schemas.microsoft.com/office/drawing/2014/main" id="{C8A6B900-B618-46D0-AD83-E28C0B134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420689"/>
            <a:ext cx="12636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chloroplast</a:t>
            </a:r>
            <a:endParaRPr lang="en-US" altLang="en-US" sz="1800" b="1"/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D82C9257-1F2A-485B-92F3-B8F4CF77EDBA}"/>
              </a:ext>
            </a:extLst>
          </p:cNvPr>
          <p:cNvGrpSpPr>
            <a:grpSpLocks/>
          </p:cNvGrpSpPr>
          <p:nvPr/>
        </p:nvGrpSpPr>
        <p:grpSpPr bwMode="auto">
          <a:xfrm rot="11813754">
            <a:off x="7521576" y="1122364"/>
            <a:ext cx="220663" cy="331787"/>
            <a:chOff x="450" y="1775"/>
            <a:chExt cx="161" cy="289"/>
          </a:xfrm>
        </p:grpSpPr>
        <p:sp>
          <p:nvSpPr>
            <p:cNvPr id="12307" name="AutoShape 46">
              <a:extLst>
                <a:ext uri="{FF2B5EF4-FFF2-40B4-BE49-F238E27FC236}">
                  <a16:creationId xmlns:a16="http://schemas.microsoft.com/office/drawing/2014/main" id="{84EFA6AF-835F-42A0-BFE5-0FF69B2E4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8" name="Oval 45">
              <a:extLst>
                <a:ext uri="{FF2B5EF4-FFF2-40B4-BE49-F238E27FC236}">
                  <a16:creationId xmlns:a16="http://schemas.microsoft.com/office/drawing/2014/main" id="{4EF9E0F5-C92B-458F-904D-9E06B43D2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83379" name="Freeform 51">
            <a:extLst>
              <a:ext uri="{FF2B5EF4-FFF2-40B4-BE49-F238E27FC236}">
                <a16:creationId xmlns:a16="http://schemas.microsoft.com/office/drawing/2014/main" id="{A6DD20D1-C131-4FD1-B628-9999E5C582A1}"/>
              </a:ext>
            </a:extLst>
          </p:cNvPr>
          <p:cNvSpPr>
            <a:spLocks/>
          </p:cNvSpPr>
          <p:nvPr/>
        </p:nvSpPr>
        <p:spPr bwMode="auto">
          <a:xfrm>
            <a:off x="7127876" y="874714"/>
            <a:ext cx="608013" cy="695325"/>
          </a:xfrm>
          <a:custGeom>
            <a:avLst/>
            <a:gdLst>
              <a:gd name="T0" fmla="*/ 965221431 w 383"/>
              <a:gd name="T1" fmla="*/ 0 h 438"/>
              <a:gd name="T2" fmla="*/ 627520216 w 383"/>
              <a:gd name="T3" fmla="*/ 997981875 h 438"/>
              <a:gd name="T4" fmla="*/ 0 w 383"/>
              <a:gd name="T5" fmla="*/ 642640638 h 438"/>
              <a:gd name="T6" fmla="*/ 0 60000 65536"/>
              <a:gd name="T7" fmla="*/ 0 60000 65536"/>
              <a:gd name="T8" fmla="*/ 0 60000 65536"/>
              <a:gd name="T9" fmla="*/ 0 w 383"/>
              <a:gd name="T10" fmla="*/ 0 h 438"/>
              <a:gd name="T11" fmla="*/ 383 w 383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3380" name="AutoShape 52">
            <a:extLst>
              <a:ext uri="{FF2B5EF4-FFF2-40B4-BE49-F238E27FC236}">
                <a16:creationId xmlns:a16="http://schemas.microsoft.com/office/drawing/2014/main" id="{4BF9DF20-A3BF-44BF-BE03-34C2678DA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9" y="981075"/>
            <a:ext cx="661987" cy="4333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EA18"/>
                </a:solidFill>
              </a:rPr>
              <a:t>ATP</a:t>
            </a:r>
            <a:endParaRPr lang="en-US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3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3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3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3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3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3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3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3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3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3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3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3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3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3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3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3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3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3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3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3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83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1000"/>
                                        <p:tgtEl>
                                          <p:spTgt spid="483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 animBg="1"/>
      <p:bldP spid="483333" grpId="0" build="p" autoUpdateAnimBg="0"/>
      <p:bldP spid="483336" grpId="0" animBg="1"/>
      <p:bldP spid="483369" grpId="0" animBg="1" autoUpdateAnimBg="0"/>
      <p:bldP spid="483371" grpId="0" animBg="1" autoUpdateAnimBg="0"/>
      <p:bldP spid="4833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5" name="Picture 15" descr="masked penguin">
            <a:extLst>
              <a:ext uri="{FF2B5EF4-FFF2-40B4-BE49-F238E27FC236}">
                <a16:creationId xmlns:a16="http://schemas.microsoft.com/office/drawing/2014/main" id="{3C78E809-69E5-491B-8407-317C710A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7601" y="4792664"/>
            <a:ext cx="19415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2">
            <a:extLst>
              <a:ext uri="{FF2B5EF4-FFF2-40B4-BE49-F238E27FC236}">
                <a16:creationId xmlns:a16="http://schemas.microsoft.com/office/drawing/2014/main" id="{3DF61CCF-0EFF-475E-B8FC-D1FA651F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4" y="1325564"/>
            <a:ext cx="1412875" cy="2325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9">
            <a:extLst>
              <a:ext uri="{FF2B5EF4-FFF2-40B4-BE49-F238E27FC236}">
                <a16:creationId xmlns:a16="http://schemas.microsoft.com/office/drawing/2014/main" id="{748BA2B3-5355-41B9-A4B1-AC69102E5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1" y="6326188"/>
            <a:ext cx="1412875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45BBA1D9-AEA6-4FE6-8953-2B29E0C7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"/>
          <a:stretch>
            <a:fillRect/>
          </a:stretch>
        </p:blipFill>
        <p:spPr bwMode="auto">
          <a:xfrm>
            <a:off x="5948364" y="179388"/>
            <a:ext cx="4719637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3">
            <a:extLst>
              <a:ext uri="{FF2B5EF4-FFF2-40B4-BE49-F238E27FC236}">
                <a16:creationId xmlns:a16="http://schemas.microsoft.com/office/drawing/2014/main" id="{F803559D-9730-46AE-9A4C-8335C66E0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Photosynthesis</a:t>
            </a:r>
          </a:p>
        </p:txBody>
      </p:sp>
      <p:sp>
        <p:nvSpPr>
          <p:cNvPr id="399371" name="Rectangle 11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75C65CB-7B2C-4C76-A384-9D7BC6FCC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668463"/>
            <a:ext cx="7280275" cy="5022850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CC0000"/>
                </a:solidFill>
              </a:rPr>
              <a:t>Light reactions</a:t>
            </a:r>
            <a:endParaRPr lang="en-US" altLang="en-US"/>
          </a:p>
          <a:p>
            <a:pPr lvl="1" eaLnBrk="1" hangingPunct="1"/>
            <a:r>
              <a:rPr lang="en-US" altLang="en-US" u="sng">
                <a:solidFill>
                  <a:srgbClr val="CC0000"/>
                </a:solidFill>
              </a:rPr>
              <a:t>light-dependent reactions</a:t>
            </a:r>
            <a:endParaRPr lang="en-US" altLang="en-US"/>
          </a:p>
          <a:p>
            <a:pPr lvl="1" eaLnBrk="1" hangingPunct="1"/>
            <a:r>
              <a:rPr lang="en-US" altLang="en-US" u="sng">
                <a:solidFill>
                  <a:srgbClr val="CC0000"/>
                </a:solidFill>
              </a:rPr>
              <a:t>energy conversion reactions</a:t>
            </a:r>
            <a:endParaRPr lang="en-US" altLang="en-US"/>
          </a:p>
          <a:p>
            <a:pPr lvl="2" eaLnBrk="1" hangingPunct="1"/>
            <a:r>
              <a:rPr lang="en-US" altLang="en-US"/>
              <a:t>convert solar energy to chemical energy</a:t>
            </a:r>
          </a:p>
          <a:p>
            <a:pPr lvl="2" eaLnBrk="1" hangingPunct="1"/>
            <a:r>
              <a:rPr lang="en-US" altLang="en-US"/>
              <a:t>ATP &amp; NADPH</a:t>
            </a:r>
          </a:p>
          <a:p>
            <a:pPr eaLnBrk="1" hangingPunct="1"/>
            <a:r>
              <a:rPr lang="en-US" altLang="en-US" u="sng">
                <a:solidFill>
                  <a:srgbClr val="CC0000"/>
                </a:solidFill>
              </a:rPr>
              <a:t>Calvin cycle</a:t>
            </a:r>
            <a:endParaRPr lang="en-US" altLang="en-US"/>
          </a:p>
          <a:p>
            <a:pPr lvl="1" eaLnBrk="1" hangingPunct="1"/>
            <a:r>
              <a:rPr lang="en-US" altLang="en-US" u="sng">
                <a:solidFill>
                  <a:srgbClr val="CC0000"/>
                </a:solidFill>
              </a:rPr>
              <a:t>light-independent reactions</a:t>
            </a:r>
            <a:endParaRPr lang="en-US" altLang="en-US"/>
          </a:p>
          <a:p>
            <a:pPr lvl="1" eaLnBrk="1" hangingPunct="1"/>
            <a:r>
              <a:rPr lang="en-US" altLang="en-US" u="sng">
                <a:solidFill>
                  <a:srgbClr val="CC0000"/>
                </a:solidFill>
              </a:rPr>
              <a:t>sugar building reactions</a:t>
            </a:r>
            <a:endParaRPr lang="en-US" altLang="en-US"/>
          </a:p>
          <a:p>
            <a:pPr lvl="2" eaLnBrk="1" hangingPunct="1"/>
            <a:r>
              <a:rPr lang="en-US" altLang="en-US"/>
              <a:t>uses chemical energy (ATP &amp; NADPH) to reduce CO</a:t>
            </a:r>
            <a:r>
              <a:rPr lang="en-US" altLang="en-US" baseline="-25000"/>
              <a:t>2</a:t>
            </a:r>
            <a:r>
              <a:rPr lang="en-US" altLang="en-US"/>
              <a:t> &amp; synthesize C</a:t>
            </a:r>
            <a:r>
              <a:rPr lang="en-US" altLang="en-US" baseline="-25000"/>
              <a:t>6</a:t>
            </a:r>
            <a:r>
              <a:rPr lang="en-US" altLang="en-US"/>
              <a:t>H</a:t>
            </a:r>
            <a:r>
              <a:rPr lang="en-US" altLang="en-US" baseline="-25000"/>
              <a:t>12</a:t>
            </a:r>
            <a:r>
              <a:rPr lang="en-US" altLang="en-US"/>
              <a:t>O</a:t>
            </a:r>
            <a:r>
              <a:rPr lang="en-US" altLang="en-US" baseline="-25000"/>
              <a:t>6</a:t>
            </a:r>
            <a:endParaRPr lang="en-US" altLang="en-US"/>
          </a:p>
        </p:txBody>
      </p:sp>
      <p:sp>
        <p:nvSpPr>
          <p:cNvPr id="399374" name="AutoShape 14">
            <a:extLst>
              <a:ext uri="{FF2B5EF4-FFF2-40B4-BE49-F238E27FC236}">
                <a16:creationId xmlns:a16="http://schemas.microsoft.com/office/drawing/2014/main" id="{2AAF82BE-7593-4231-A9C7-89CCD7B1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879850"/>
            <a:ext cx="2565400" cy="1017588"/>
          </a:xfrm>
          <a:prstGeom prst="wedgeEllipseCallout">
            <a:avLst>
              <a:gd name="adj1" fmla="val 35088"/>
              <a:gd name="adj2" fmla="val 8541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It</a:t>
            </a:r>
            <a:r>
              <a:rPr lang="en-US" altLang="en-US" sz="2000" b="1">
                <a:solidFill>
                  <a:srgbClr val="0F116A"/>
                </a:solidFill>
                <a:ea typeface="MS PGothic" panose="020B0600070205080204" pitchFamily="34" charset="-128"/>
              </a:rPr>
              <a:t>’</a:t>
            </a:r>
            <a: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s </a:t>
            </a:r>
            <a:r>
              <a:rPr lang="en-US" altLang="en-US" sz="2000" b="1" i="1" u="sng">
                <a:solidFill>
                  <a:srgbClr val="CC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not</a:t>
            </a:r>
            <a: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the</a:t>
            </a:r>
            <a:b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</a:br>
            <a: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Dark Reactions</a:t>
            </a:r>
            <a:r>
              <a:rPr lang="en-US" altLang="en-US" sz="2000" b="1" i="1">
                <a:solidFill>
                  <a:srgbClr val="0F116A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!</a:t>
            </a:r>
          </a:p>
        </p:txBody>
      </p:sp>
      <p:sp>
        <p:nvSpPr>
          <p:cNvPr id="399382" name="Freeform 22">
            <a:extLst>
              <a:ext uri="{FF2B5EF4-FFF2-40B4-BE49-F238E27FC236}">
                <a16:creationId xmlns:a16="http://schemas.microsoft.com/office/drawing/2014/main" id="{F48BBEB2-D8B4-489D-84E5-B62FABC34271}"/>
              </a:ext>
            </a:extLst>
          </p:cNvPr>
          <p:cNvSpPr>
            <a:spLocks/>
          </p:cNvSpPr>
          <p:nvPr/>
        </p:nvSpPr>
        <p:spPr bwMode="auto">
          <a:xfrm>
            <a:off x="7053264" y="4354513"/>
            <a:ext cx="2314575" cy="450850"/>
          </a:xfrm>
          <a:custGeom>
            <a:avLst/>
            <a:gdLst>
              <a:gd name="T0" fmla="*/ 0 w 1525"/>
              <a:gd name="T1" fmla="*/ 337728917 h 384"/>
              <a:gd name="T2" fmla="*/ 403126113 w 1525"/>
              <a:gd name="T3" fmla="*/ 108900235 h 384"/>
              <a:gd name="T4" fmla="*/ 115179323 w 1525"/>
              <a:gd name="T5" fmla="*/ 419059205 h 384"/>
              <a:gd name="T6" fmla="*/ 575895097 w 1525"/>
              <a:gd name="T7" fmla="*/ 108900235 h 384"/>
              <a:gd name="T8" fmla="*/ 439983253 w 1525"/>
              <a:gd name="T9" fmla="*/ 419059205 h 384"/>
              <a:gd name="T10" fmla="*/ 958288689 w 1525"/>
              <a:gd name="T11" fmla="*/ 96493641 h 384"/>
              <a:gd name="T12" fmla="*/ 863841887 w 1525"/>
              <a:gd name="T13" fmla="*/ 406652611 h 384"/>
              <a:gd name="T14" fmla="*/ 1382145805 w 1525"/>
              <a:gd name="T15" fmla="*/ 96493641 h 384"/>
              <a:gd name="T16" fmla="*/ 1209378338 w 1525"/>
              <a:gd name="T17" fmla="*/ 487982898 h 384"/>
              <a:gd name="T18" fmla="*/ 1803700488 w 1525"/>
              <a:gd name="T19" fmla="*/ 96493641 h 384"/>
              <a:gd name="T20" fmla="*/ 1727683774 w 1525"/>
              <a:gd name="T21" fmla="*/ 441114458 h 384"/>
              <a:gd name="T22" fmla="*/ 2147483647 w 1525"/>
              <a:gd name="T23" fmla="*/ 74438388 h 384"/>
              <a:gd name="T24" fmla="*/ 2052487705 w 1525"/>
              <a:gd name="T25" fmla="*/ 487982898 h 384"/>
              <a:gd name="T26" fmla="*/ 2147483647 w 1525"/>
              <a:gd name="T27" fmla="*/ 5513520 h 384"/>
              <a:gd name="T28" fmla="*/ 2147483647 w 1525"/>
              <a:gd name="T29" fmla="*/ 522445919 h 384"/>
              <a:gd name="T30" fmla="*/ 2147483647 w 1525"/>
              <a:gd name="T31" fmla="*/ 51003580 h 384"/>
              <a:gd name="T32" fmla="*/ 2147483647 w 1525"/>
              <a:gd name="T33" fmla="*/ 464549265 h 384"/>
              <a:gd name="T34" fmla="*/ 2147483647 w 1525"/>
              <a:gd name="T35" fmla="*/ 62031794 h 3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25"/>
              <a:gd name="T55" fmla="*/ 0 h 384"/>
              <a:gd name="T56" fmla="*/ 1525 w 1525"/>
              <a:gd name="T57" fmla="*/ 384 h 3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25" h="384">
                <a:moveTo>
                  <a:pt x="0" y="245"/>
                </a:moveTo>
                <a:cubicBezTo>
                  <a:pt x="83" y="157"/>
                  <a:pt x="167" y="69"/>
                  <a:pt x="175" y="79"/>
                </a:cubicBezTo>
                <a:cubicBezTo>
                  <a:pt x="183" y="89"/>
                  <a:pt x="38" y="304"/>
                  <a:pt x="50" y="304"/>
                </a:cubicBezTo>
                <a:cubicBezTo>
                  <a:pt x="62" y="304"/>
                  <a:pt x="227" y="79"/>
                  <a:pt x="250" y="79"/>
                </a:cubicBezTo>
                <a:cubicBezTo>
                  <a:pt x="273" y="79"/>
                  <a:pt x="163" y="306"/>
                  <a:pt x="191" y="304"/>
                </a:cubicBezTo>
                <a:cubicBezTo>
                  <a:pt x="219" y="302"/>
                  <a:pt x="385" y="72"/>
                  <a:pt x="416" y="70"/>
                </a:cubicBezTo>
                <a:cubicBezTo>
                  <a:pt x="447" y="68"/>
                  <a:pt x="344" y="295"/>
                  <a:pt x="375" y="295"/>
                </a:cubicBezTo>
                <a:cubicBezTo>
                  <a:pt x="406" y="295"/>
                  <a:pt x="575" y="60"/>
                  <a:pt x="600" y="70"/>
                </a:cubicBezTo>
                <a:cubicBezTo>
                  <a:pt x="625" y="80"/>
                  <a:pt x="495" y="354"/>
                  <a:pt x="525" y="354"/>
                </a:cubicBezTo>
                <a:cubicBezTo>
                  <a:pt x="555" y="354"/>
                  <a:pt x="746" y="76"/>
                  <a:pt x="783" y="70"/>
                </a:cubicBezTo>
                <a:cubicBezTo>
                  <a:pt x="820" y="64"/>
                  <a:pt x="718" y="323"/>
                  <a:pt x="750" y="320"/>
                </a:cubicBezTo>
                <a:cubicBezTo>
                  <a:pt x="782" y="317"/>
                  <a:pt x="952" y="48"/>
                  <a:pt x="975" y="54"/>
                </a:cubicBezTo>
                <a:cubicBezTo>
                  <a:pt x="998" y="60"/>
                  <a:pt x="863" y="362"/>
                  <a:pt x="891" y="354"/>
                </a:cubicBezTo>
                <a:cubicBezTo>
                  <a:pt x="919" y="346"/>
                  <a:pt x="1113" y="0"/>
                  <a:pt x="1141" y="4"/>
                </a:cubicBezTo>
                <a:cubicBezTo>
                  <a:pt x="1169" y="8"/>
                  <a:pt x="1032" y="374"/>
                  <a:pt x="1058" y="379"/>
                </a:cubicBezTo>
                <a:cubicBezTo>
                  <a:pt x="1084" y="384"/>
                  <a:pt x="1271" y="44"/>
                  <a:pt x="1300" y="37"/>
                </a:cubicBezTo>
                <a:cubicBezTo>
                  <a:pt x="1329" y="30"/>
                  <a:pt x="1196" y="336"/>
                  <a:pt x="1233" y="337"/>
                </a:cubicBezTo>
                <a:cubicBezTo>
                  <a:pt x="1270" y="338"/>
                  <a:pt x="1397" y="191"/>
                  <a:pt x="1525" y="4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84" name="Picture 24" descr="piggybankNADPH">
            <a:extLst>
              <a:ext uri="{FF2B5EF4-FFF2-40B4-BE49-F238E27FC236}">
                <a16:creationId xmlns:a16="http://schemas.microsoft.com/office/drawing/2014/main" id="{23884E17-B8C4-4302-A581-5E57CD48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1" y="3633789"/>
            <a:ext cx="10890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9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9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9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9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9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9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1" grpId="0" build="p" autoUpdateAnimBg="0"/>
      <p:bldP spid="39937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5CF622DC-0972-497A-ADB6-2D87AFBE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1905000" y="1181100"/>
            <a:ext cx="8115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>
            <a:extLst>
              <a:ext uri="{FF2B5EF4-FFF2-40B4-BE49-F238E27FC236}">
                <a16:creationId xmlns:a16="http://schemas.microsoft.com/office/drawing/2014/main" id="{DC4B910C-E73F-4072-A200-274D39BB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96" y="389216"/>
            <a:ext cx="4159884" cy="578882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ETC of Photosynthesis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526366B-0415-455C-AB3D-36334310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366714"/>
            <a:ext cx="48307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573088" indent="-223838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200" u="sng">
                <a:solidFill>
                  <a:srgbClr val="0C8F0F"/>
                </a:solidFill>
              </a:rPr>
              <a:t>Chloroplasts</a:t>
            </a:r>
            <a:r>
              <a:rPr lang="en-US" altLang="en-US" sz="2200"/>
              <a:t> transform light energy into chemical energy of </a:t>
            </a:r>
            <a:r>
              <a:rPr lang="en-US" altLang="en-US" sz="2200">
                <a:solidFill>
                  <a:srgbClr val="CC0000"/>
                </a:solidFill>
              </a:rPr>
              <a:t>ATP</a:t>
            </a:r>
          </a:p>
          <a:p>
            <a:pPr lvl="1" eaLnBrk="1" hangingPunct="1"/>
            <a:r>
              <a:rPr lang="en-US" altLang="en-US" sz="2000"/>
              <a:t>use electron carrier </a:t>
            </a:r>
            <a:r>
              <a:rPr lang="en-US" altLang="en-US" sz="2000" u="sng">
                <a:solidFill>
                  <a:srgbClr val="008000"/>
                </a:solidFill>
              </a:rPr>
              <a:t>NADPH</a:t>
            </a:r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407558" name="AutoShape 6">
            <a:extLst>
              <a:ext uri="{FF2B5EF4-FFF2-40B4-BE49-F238E27FC236}">
                <a16:creationId xmlns:a16="http://schemas.microsoft.com/office/drawing/2014/main" id="{3E4F59FE-944B-4901-A8AB-FE1E2B5A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961" y="5758776"/>
            <a:ext cx="1794469" cy="442674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generates O</a:t>
            </a:r>
            <a:r>
              <a:rPr lang="en-US" altLang="en-US" sz="2000" baseline="-25000">
                <a:solidFill>
                  <a:srgbClr val="CC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build="p" autoUpdateAnimBg="0"/>
      <p:bldP spid="40755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6162FA7-1F67-4EB3-833D-6893988E6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Photosynthesis summary </a:t>
            </a:r>
          </a:p>
        </p:txBody>
      </p:sp>
      <p:sp>
        <p:nvSpPr>
          <p:cNvPr id="42803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BBD3F19-B45B-450D-B333-62AA8F759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284288"/>
            <a:ext cx="7772400" cy="50784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Where did the energy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Where did the electrons come from?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Where did the H</a:t>
            </a:r>
            <a:r>
              <a:rPr lang="en-US" altLang="en-US" sz="2600" baseline="-25000"/>
              <a:t>2</a:t>
            </a:r>
            <a:r>
              <a:rPr lang="en-US" altLang="en-US" sz="2600"/>
              <a:t>O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Where did the O</a:t>
            </a:r>
            <a:r>
              <a:rPr lang="en-US" altLang="en-US" sz="2600" baseline="-25000"/>
              <a:t>2</a:t>
            </a:r>
            <a:r>
              <a:rPr lang="en-US" altLang="en-US" sz="2600"/>
              <a:t>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Where did the O</a:t>
            </a:r>
            <a:r>
              <a:rPr lang="en-US" altLang="en-US" sz="2600" baseline="-25000"/>
              <a:t>2</a:t>
            </a:r>
            <a:r>
              <a:rPr lang="en-US" altLang="en-US" sz="2600"/>
              <a:t> go?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Where did the H</a:t>
            </a:r>
            <a:r>
              <a:rPr lang="en-US" altLang="en-US" sz="2600" baseline="30000"/>
              <a:t>+</a:t>
            </a:r>
            <a:r>
              <a:rPr lang="en-US" altLang="en-US" sz="2600"/>
              <a:t>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Where did the ATP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What will the ATP be used for?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Where did the NADPH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What will the NADPH be used for?</a:t>
            </a:r>
          </a:p>
        </p:txBody>
      </p:sp>
      <p:sp>
        <p:nvSpPr>
          <p:cNvPr id="428036" name="Rectangle 4">
            <a:extLst>
              <a:ext uri="{FF2B5EF4-FFF2-40B4-BE49-F238E27FC236}">
                <a16:creationId xmlns:a16="http://schemas.microsoft.com/office/drawing/2014/main" id="{5AD38442-904B-45FD-B6F7-D87BF1AAF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9" y="6333789"/>
            <a:ext cx="4552849" cy="430887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i="1">
                <a:solidFill>
                  <a:schemeClr val="tx2"/>
                </a:solidFill>
              </a:rPr>
              <a:t>…stay tuned for the Calvin cycle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autoUpdateAnimBg="0"/>
      <p:bldP spid="42803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2396-361D-4641-ABFA-2BA7C808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063" y="1788453"/>
            <a:ext cx="10988841" cy="381024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Unit 4: Cell Communication and </a:t>
            </a:r>
            <a:br>
              <a:rPr lang="en-US" dirty="0"/>
            </a:br>
            <a:r>
              <a:rPr lang="en-US" dirty="0"/>
              <a:t>THE CELL Cycle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5DDDC7-339F-4CD7-8CCD-2A0D32FE8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84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>
            <a:extLst>
              <a:ext uri="{FF2B5EF4-FFF2-40B4-BE49-F238E27FC236}">
                <a16:creationId xmlns:a16="http://schemas.microsoft.com/office/drawing/2014/main" id="{7AEE268A-6AC5-4496-B343-2773F544C99E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638300"/>
            <a:ext cx="8624887" cy="4205288"/>
            <a:chOff x="135" y="1032"/>
            <a:chExt cx="5433" cy="2649"/>
          </a:xfrm>
        </p:grpSpPr>
        <p:grpSp>
          <p:nvGrpSpPr>
            <p:cNvPr id="16404" name="Group 3">
              <a:extLst>
                <a:ext uri="{FF2B5EF4-FFF2-40B4-BE49-F238E27FC236}">
                  <a16:creationId xmlns:a16="http://schemas.microsoft.com/office/drawing/2014/main" id="{72F14E2D-0202-4B4B-95CB-03D1CC153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032"/>
              <a:ext cx="5376" cy="2419"/>
              <a:chOff x="192" y="1032"/>
              <a:chExt cx="5376" cy="2419"/>
            </a:xfrm>
          </p:grpSpPr>
          <p:pic>
            <p:nvPicPr>
              <p:cNvPr id="16406" name="Picture 4">
                <a:extLst>
                  <a:ext uri="{FF2B5EF4-FFF2-40B4-BE49-F238E27FC236}">
                    <a16:creationId xmlns:a16="http://schemas.microsoft.com/office/drawing/2014/main" id="{ADCADC22-3C2C-4E5B-960B-39DE3B780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032"/>
                <a:ext cx="5376" cy="2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7" name="Text Box 5">
                <a:extLst>
                  <a:ext uri="{FF2B5EF4-FFF2-40B4-BE49-F238E27FC236}">
                    <a16:creationId xmlns:a16="http://schemas.microsoft.com/office/drawing/2014/main" id="{4A2EA6EA-5B49-4930-89C8-96EEBB13A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064"/>
                <a:ext cx="107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/>
                  <a:t>EXTRACELLULAR</a:t>
                </a:r>
              </a:p>
              <a:p>
                <a:r>
                  <a:rPr kumimoji="1" lang="en-US" altLang="en-US" sz="1400"/>
                  <a:t>FLUID</a:t>
                </a:r>
              </a:p>
            </p:txBody>
          </p:sp>
          <p:sp>
            <p:nvSpPr>
              <p:cNvPr id="16408" name="Text Box 6">
                <a:extLst>
                  <a:ext uri="{FF2B5EF4-FFF2-40B4-BE49-F238E27FC236}">
                    <a16:creationId xmlns:a16="http://schemas.microsoft.com/office/drawing/2014/main" id="{F13D9A9B-5117-4613-AA01-2A2FBC73E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" y="1831"/>
                <a:ext cx="575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/>
                  <a:t>Receptor</a:t>
                </a:r>
              </a:p>
            </p:txBody>
          </p:sp>
          <p:sp>
            <p:nvSpPr>
              <p:cNvPr id="16409" name="Line 7">
                <a:extLst>
                  <a:ext uri="{FF2B5EF4-FFF2-40B4-BE49-F238E27FC236}">
                    <a16:creationId xmlns:a16="http://schemas.microsoft.com/office/drawing/2014/main" id="{637D19AB-4BCD-4F54-B21F-79A4D3F12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992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10" name="Text Box 8">
                <a:extLst>
                  <a:ext uri="{FF2B5EF4-FFF2-40B4-BE49-F238E27FC236}">
                    <a16:creationId xmlns:a16="http://schemas.microsoft.com/office/drawing/2014/main" id="{82836F90-5930-41D2-98D5-DE16348905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" y="3016"/>
                <a:ext cx="56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/>
                  <a:t>Signal </a:t>
                </a:r>
              </a:p>
              <a:p>
                <a:r>
                  <a:rPr kumimoji="1" lang="en-US" altLang="en-US" sz="1400"/>
                  <a:t>molecule</a:t>
                </a:r>
              </a:p>
            </p:txBody>
          </p:sp>
          <p:sp>
            <p:nvSpPr>
              <p:cNvPr id="16411" name="Text Box 9">
                <a:extLst>
                  <a:ext uri="{FF2B5EF4-FFF2-40B4-BE49-F238E27FC236}">
                    <a16:creationId xmlns:a16="http://schemas.microsoft.com/office/drawing/2014/main" id="{5C890F02-D573-4031-8F7B-6617AE615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" y="2527"/>
                <a:ext cx="26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/>
                  <a:t>Relay molecules in a signal transduction pathway </a:t>
                </a:r>
              </a:p>
            </p:txBody>
          </p:sp>
          <p:sp>
            <p:nvSpPr>
              <p:cNvPr id="16412" name="Text Box 10">
                <a:extLst>
                  <a:ext uri="{FF2B5EF4-FFF2-40B4-BE49-F238E27FC236}">
                    <a16:creationId xmlns:a16="http://schemas.microsoft.com/office/drawing/2014/main" id="{765BF85F-C3E9-4437-96CD-B606159F9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9" y="1223"/>
                <a:ext cx="106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/>
                  <a:t>Plasma membrane</a:t>
                </a:r>
              </a:p>
            </p:txBody>
          </p:sp>
          <p:sp>
            <p:nvSpPr>
              <p:cNvPr id="16413" name="Line 11">
                <a:extLst>
                  <a:ext uri="{FF2B5EF4-FFF2-40B4-BE49-F238E27FC236}">
                    <a16:creationId xmlns:a16="http://schemas.microsoft.com/office/drawing/2014/main" id="{F33E40A7-E033-4F18-B873-61096D449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8" y="1320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14" name="Text Box 12">
                <a:extLst>
                  <a:ext uri="{FF2B5EF4-FFF2-40B4-BE49-F238E27FC236}">
                    <a16:creationId xmlns:a16="http://schemas.microsoft.com/office/drawing/2014/main" id="{39FEFDCE-1A91-40A7-BBDC-3BB153F1D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1087"/>
                <a:ext cx="81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/>
                  <a:t>CYTOPLASM</a:t>
                </a:r>
              </a:p>
            </p:txBody>
          </p:sp>
          <p:sp>
            <p:nvSpPr>
              <p:cNvPr id="16415" name="Text Box 13">
                <a:extLst>
                  <a:ext uri="{FF2B5EF4-FFF2-40B4-BE49-F238E27FC236}">
                    <a16:creationId xmlns:a16="http://schemas.microsoft.com/office/drawing/2014/main" id="{41335691-5732-4D57-8014-491B7C826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8" y="2053"/>
                <a:ext cx="607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/>
                  <a:t>Activation</a:t>
                </a:r>
              </a:p>
              <a:p>
                <a:r>
                  <a:rPr kumimoji="1" lang="en-US" altLang="en-US" sz="1400"/>
                  <a:t>of cellular</a:t>
                </a:r>
              </a:p>
              <a:p>
                <a:r>
                  <a:rPr kumimoji="1" lang="en-US" altLang="en-US" sz="1400"/>
                  <a:t>response</a:t>
                </a:r>
              </a:p>
            </p:txBody>
          </p:sp>
        </p:grpSp>
        <p:sp>
          <p:nvSpPr>
            <p:cNvPr id="16405" name="Text Box 14">
              <a:extLst>
                <a:ext uri="{FF2B5EF4-FFF2-40B4-BE49-F238E27FC236}">
                  <a16:creationId xmlns:a16="http://schemas.microsoft.com/office/drawing/2014/main" id="{36E0D7B7-550D-4151-8953-0C049A3D9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" y="3487"/>
              <a:ext cx="7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b="1"/>
                <a:t>Figure 11.5</a:t>
              </a:r>
            </a:p>
          </p:txBody>
        </p:sp>
      </p:grpSp>
      <p:sp>
        <p:nvSpPr>
          <p:cNvPr id="16387" name="Rectangle 15">
            <a:extLst>
              <a:ext uri="{FF2B5EF4-FFF2-40B4-BE49-F238E27FC236}">
                <a16:creationId xmlns:a16="http://schemas.microsoft.com/office/drawing/2014/main" id="{9F912C6A-520A-45F4-B603-179A90D42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 of cell signaling</a:t>
            </a:r>
          </a:p>
        </p:txBody>
      </p:sp>
      <p:sp>
        <p:nvSpPr>
          <p:cNvPr id="16388" name="Rectangle 16">
            <a:extLst>
              <a:ext uri="{FF2B5EF4-FFF2-40B4-BE49-F238E27FC236}">
                <a16:creationId xmlns:a16="http://schemas.microsoft.com/office/drawing/2014/main" id="{073F6D8C-3A5A-4FC4-AA9C-24F2413F1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685801"/>
            <a:ext cx="8534400" cy="549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</p:txBody>
      </p:sp>
      <p:grpSp>
        <p:nvGrpSpPr>
          <p:cNvPr id="106513" name="Group 17">
            <a:extLst>
              <a:ext uri="{FF2B5EF4-FFF2-40B4-BE49-F238E27FC236}">
                <a16:creationId xmlns:a16="http://schemas.microsoft.com/office/drawing/2014/main" id="{467DA789-7340-4676-A59B-15EA4D9D3DC0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2474914"/>
            <a:ext cx="1201736" cy="307975"/>
            <a:chOff x="694" y="1559"/>
            <a:chExt cx="757" cy="194"/>
          </a:xfrm>
        </p:grpSpPr>
        <p:sp>
          <p:nvSpPr>
            <p:cNvPr id="16400" name="Text Box 18">
              <a:extLst>
                <a:ext uri="{FF2B5EF4-FFF2-40B4-BE49-F238E27FC236}">
                  <a16:creationId xmlns:a16="http://schemas.microsoft.com/office/drawing/2014/main" id="{8FB2CD17-D783-42F3-A896-435E32CB8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" y="1559"/>
              <a:ext cx="62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/>
                <a:t>Reception</a:t>
              </a:r>
            </a:p>
          </p:txBody>
        </p:sp>
        <p:grpSp>
          <p:nvGrpSpPr>
            <p:cNvPr id="16401" name="Group 19">
              <a:extLst>
                <a:ext uri="{FF2B5EF4-FFF2-40B4-BE49-F238E27FC236}">
                  <a16:creationId xmlns:a16="http://schemas.microsoft.com/office/drawing/2014/main" id="{436448CA-5A8D-416E-A06B-68D6308DE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" y="1567"/>
              <a:ext cx="171" cy="175"/>
              <a:chOff x="2674" y="1377"/>
              <a:chExt cx="171" cy="175"/>
            </a:xfrm>
          </p:grpSpPr>
          <p:sp>
            <p:nvSpPr>
              <p:cNvPr id="16402" name="AutoShape 20">
                <a:extLst>
                  <a:ext uri="{FF2B5EF4-FFF2-40B4-BE49-F238E27FC236}">
                    <a16:creationId xmlns:a16="http://schemas.microsoft.com/office/drawing/2014/main" id="{825228C8-7F92-42FD-B99D-ED582F16C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144" cy="144"/>
              </a:xfrm>
              <a:prstGeom prst="flowChartConnector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6403" name="Text Box 21">
                <a:extLst>
                  <a:ext uri="{FF2B5EF4-FFF2-40B4-BE49-F238E27FC236}">
                    <a16:creationId xmlns:a16="http://schemas.microsoft.com/office/drawing/2014/main" id="{DD646EF2-93D2-4647-A962-0D59C4580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4" y="1377"/>
                <a:ext cx="171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1</a:t>
                </a:r>
                <a:endParaRPr kumimoji="1" lang="en-US" altLang="en-US" sz="1200"/>
              </a:p>
            </p:txBody>
          </p:sp>
        </p:grpSp>
      </p:grpSp>
      <p:grpSp>
        <p:nvGrpSpPr>
          <p:cNvPr id="106518" name="Group 22">
            <a:extLst>
              <a:ext uri="{FF2B5EF4-FFF2-40B4-BE49-F238E27FC236}">
                <a16:creationId xmlns:a16="http://schemas.microsoft.com/office/drawing/2014/main" id="{57122077-5105-4E0F-A4FE-BCCBB141416E}"/>
              </a:ext>
            </a:extLst>
          </p:cNvPr>
          <p:cNvGrpSpPr>
            <a:grpSpLocks/>
          </p:cNvGrpSpPr>
          <p:nvPr/>
        </p:nvGrpSpPr>
        <p:grpSpPr bwMode="auto">
          <a:xfrm>
            <a:off x="5472115" y="2474914"/>
            <a:ext cx="1427164" cy="307975"/>
            <a:chOff x="2487" y="1559"/>
            <a:chExt cx="899" cy="194"/>
          </a:xfrm>
        </p:grpSpPr>
        <p:sp>
          <p:nvSpPr>
            <p:cNvPr id="16396" name="Text Box 23">
              <a:extLst>
                <a:ext uri="{FF2B5EF4-FFF2-40B4-BE49-F238E27FC236}">
                  <a16:creationId xmlns:a16="http://schemas.microsoft.com/office/drawing/2014/main" id="{D40D59B6-6185-42EC-BB4A-58F220F15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2" y="1559"/>
              <a:ext cx="7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/>
                <a:t>Transduction</a:t>
              </a:r>
            </a:p>
          </p:txBody>
        </p:sp>
        <p:grpSp>
          <p:nvGrpSpPr>
            <p:cNvPr id="16397" name="Group 24">
              <a:extLst>
                <a:ext uri="{FF2B5EF4-FFF2-40B4-BE49-F238E27FC236}">
                  <a16:creationId xmlns:a16="http://schemas.microsoft.com/office/drawing/2014/main" id="{24F13A2C-8AC7-46C9-9CB8-660728B21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7" y="1567"/>
              <a:ext cx="171" cy="175"/>
              <a:chOff x="2674" y="1377"/>
              <a:chExt cx="171" cy="175"/>
            </a:xfrm>
          </p:grpSpPr>
          <p:sp>
            <p:nvSpPr>
              <p:cNvPr id="16398" name="AutoShape 25">
                <a:extLst>
                  <a:ext uri="{FF2B5EF4-FFF2-40B4-BE49-F238E27FC236}">
                    <a16:creationId xmlns:a16="http://schemas.microsoft.com/office/drawing/2014/main" id="{9652068B-35BB-4F98-9A71-96781967C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144" cy="144"/>
              </a:xfrm>
              <a:prstGeom prst="flowChartConnector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6399" name="Text Box 26">
                <a:extLst>
                  <a:ext uri="{FF2B5EF4-FFF2-40B4-BE49-F238E27FC236}">
                    <a16:creationId xmlns:a16="http://schemas.microsoft.com/office/drawing/2014/main" id="{B02EB3F5-89B8-474D-8AD3-13257249E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4" y="1377"/>
                <a:ext cx="171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2</a:t>
                </a:r>
                <a:endParaRPr kumimoji="1" lang="en-US" altLang="en-US" sz="1200"/>
              </a:p>
            </p:txBody>
          </p:sp>
        </p:grpSp>
      </p:grpSp>
      <p:grpSp>
        <p:nvGrpSpPr>
          <p:cNvPr id="106523" name="Group 27">
            <a:extLst>
              <a:ext uri="{FF2B5EF4-FFF2-40B4-BE49-F238E27FC236}">
                <a16:creationId xmlns:a16="http://schemas.microsoft.com/office/drawing/2014/main" id="{CB16D005-9A89-4DD9-BB74-E9AD23959879}"/>
              </a:ext>
            </a:extLst>
          </p:cNvPr>
          <p:cNvGrpSpPr>
            <a:grpSpLocks/>
          </p:cNvGrpSpPr>
          <p:nvPr/>
        </p:nvGrpSpPr>
        <p:grpSpPr bwMode="auto">
          <a:xfrm>
            <a:off x="8863019" y="2474914"/>
            <a:ext cx="1225551" cy="307975"/>
            <a:chOff x="4623" y="1559"/>
            <a:chExt cx="772" cy="194"/>
          </a:xfrm>
        </p:grpSpPr>
        <p:sp>
          <p:nvSpPr>
            <p:cNvPr id="16392" name="Text Box 28">
              <a:extLst>
                <a:ext uri="{FF2B5EF4-FFF2-40B4-BE49-F238E27FC236}">
                  <a16:creationId xmlns:a16="http://schemas.microsoft.com/office/drawing/2014/main" id="{5C53D4C5-0D2A-4B06-B70F-09C994A5A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" y="1559"/>
              <a:ext cx="62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/>
                <a:t>Response</a:t>
              </a:r>
            </a:p>
          </p:txBody>
        </p:sp>
        <p:grpSp>
          <p:nvGrpSpPr>
            <p:cNvPr id="16393" name="Group 29">
              <a:extLst>
                <a:ext uri="{FF2B5EF4-FFF2-40B4-BE49-F238E27FC236}">
                  <a16:creationId xmlns:a16="http://schemas.microsoft.com/office/drawing/2014/main" id="{7DD5F665-E470-48D9-B7BD-348DB427C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3" y="1567"/>
              <a:ext cx="171" cy="175"/>
              <a:chOff x="2674" y="1377"/>
              <a:chExt cx="171" cy="175"/>
            </a:xfrm>
          </p:grpSpPr>
          <p:sp>
            <p:nvSpPr>
              <p:cNvPr id="16394" name="AutoShape 30">
                <a:extLst>
                  <a:ext uri="{FF2B5EF4-FFF2-40B4-BE49-F238E27FC236}">
                    <a16:creationId xmlns:a16="http://schemas.microsoft.com/office/drawing/2014/main" id="{3D53EA7F-F792-43B1-80FD-92766A5CD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144" cy="144"/>
              </a:xfrm>
              <a:prstGeom prst="flowChartConnector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6395" name="Text Box 31">
                <a:extLst>
                  <a:ext uri="{FF2B5EF4-FFF2-40B4-BE49-F238E27FC236}">
                    <a16:creationId xmlns:a16="http://schemas.microsoft.com/office/drawing/2014/main" id="{737329CA-8E0B-470F-A0CD-E01A8CA23B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4" y="1377"/>
                <a:ext cx="171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3</a:t>
                </a:r>
                <a:endParaRPr kumimoji="1" lang="en-US" altLang="en-US" sz="1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249B1D-A381-4766-8C94-6A09076D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4B0660-E839-4E5C-9605-AF66D77995F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E0F392-1435-4AF2-AD10-24F8D16C9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1_08IntracellReceptor_5-L">
            <a:extLst>
              <a:ext uri="{FF2B5EF4-FFF2-40B4-BE49-F238E27FC236}">
                <a16:creationId xmlns:a16="http://schemas.microsoft.com/office/drawing/2014/main" id="{9383180C-2B8A-452C-8C86-78713BC6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99" y="0"/>
            <a:ext cx="3338800" cy="685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91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BB343BAC-7BFC-4BD7-8F92-27FB4AD0F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Checkpoint control system</a:t>
            </a:r>
          </a:p>
        </p:txBody>
      </p:sp>
      <p:pic>
        <p:nvPicPr>
          <p:cNvPr id="377859" name="Picture 3">
            <a:extLst>
              <a:ext uri="{FF2B5EF4-FFF2-40B4-BE49-F238E27FC236}">
                <a16:creationId xmlns:a16="http://schemas.microsoft.com/office/drawing/2014/main" id="{4390DC68-6BC1-4E96-9BB4-8A6F2FE8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"/>
          <a:stretch>
            <a:fillRect/>
          </a:stretch>
        </p:blipFill>
        <p:spPr bwMode="auto">
          <a:xfrm>
            <a:off x="6477001" y="3273425"/>
            <a:ext cx="418147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0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9AD9FF6-D6B2-4987-93A2-80FADDFA0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772400" cy="3200400"/>
          </a:xfrm>
        </p:spPr>
        <p:txBody>
          <a:bodyPr/>
          <a:lstStyle/>
          <a:p>
            <a:pPr>
              <a:buClrTx/>
            </a:pPr>
            <a:r>
              <a:rPr lang="en-US" altLang="en-US"/>
              <a:t>Checkpoints</a:t>
            </a:r>
          </a:p>
          <a:p>
            <a:pPr lvl="1">
              <a:buClrTx/>
            </a:pPr>
            <a:r>
              <a:rPr lang="en-US" altLang="en-US"/>
              <a:t>cell cycle controlled by </a:t>
            </a:r>
            <a:r>
              <a:rPr lang="en-US" altLang="en-US" u="sng">
                <a:solidFill>
                  <a:srgbClr val="CC0000"/>
                </a:solidFill>
              </a:rPr>
              <a:t>STOP</a:t>
            </a:r>
            <a:r>
              <a:rPr lang="en-US" altLang="en-US"/>
              <a:t> &amp; </a:t>
            </a:r>
            <a:r>
              <a:rPr lang="en-US" altLang="en-US" u="sng">
                <a:solidFill>
                  <a:srgbClr val="186813"/>
                </a:solidFill>
              </a:rPr>
              <a:t>GO</a:t>
            </a:r>
            <a:r>
              <a:rPr lang="en-US" altLang="en-US"/>
              <a:t> chemical signals at critical points</a:t>
            </a:r>
          </a:p>
          <a:p>
            <a:pPr lvl="1">
              <a:buClrTx/>
            </a:pPr>
            <a:r>
              <a:rPr lang="en-US" altLang="en-US"/>
              <a:t>signals indicate if key cellular </a:t>
            </a:r>
            <a:br>
              <a:rPr lang="en-US" altLang="en-US"/>
            </a:br>
            <a:r>
              <a:rPr lang="en-US" altLang="en-US"/>
              <a:t>processes have been </a:t>
            </a:r>
            <a:br>
              <a:rPr lang="en-US" altLang="en-US"/>
            </a:br>
            <a:r>
              <a:rPr lang="en-US" altLang="en-US"/>
              <a:t>completed correctly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7" name="Picture 5" descr="11_18">
            <a:extLst>
              <a:ext uri="{FF2B5EF4-FFF2-40B4-BE49-F238E27FC236}">
                <a16:creationId xmlns:a16="http://schemas.microsoft.com/office/drawing/2014/main" id="{F48ACDF2-58E8-4066-ABA9-C4B80DEB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533400"/>
            <a:ext cx="8410575" cy="63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8074" name="Rectangle 42">
            <a:extLst>
              <a:ext uri="{FF2B5EF4-FFF2-40B4-BE49-F238E27FC236}">
                <a16:creationId xmlns:a16="http://schemas.microsoft.com/office/drawing/2014/main" id="{A38257BC-7B63-4FA0-9279-19BC0C251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762000"/>
            <a:ext cx="2389188" cy="1087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3" name="Rectangle 11">
            <a:extLst>
              <a:ext uri="{FF2B5EF4-FFF2-40B4-BE49-F238E27FC236}">
                <a16:creationId xmlns:a16="http://schemas.microsoft.com/office/drawing/2014/main" id="{B53808E3-1197-45C9-ACFE-D7DD5B24B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9" y="5019675"/>
            <a:ext cx="831959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F116A"/>
                </a:solidFill>
              </a:rPr>
              <a:t>Cdk / G</a:t>
            </a:r>
            <a:r>
              <a:rPr lang="en-US" altLang="en-US" b="1" baseline="-25000">
                <a:solidFill>
                  <a:srgbClr val="0F116A"/>
                </a:solidFill>
              </a:rPr>
              <a:t>1</a:t>
            </a:r>
            <a:br>
              <a:rPr lang="en-US" altLang="en-US" b="1" baseline="-25000">
                <a:solidFill>
                  <a:srgbClr val="0F116A"/>
                </a:solidFill>
              </a:rPr>
            </a:br>
            <a:r>
              <a:rPr lang="en-US" altLang="en-US" b="1">
                <a:solidFill>
                  <a:srgbClr val="0F116A"/>
                </a:solidFill>
              </a:rPr>
              <a:t>cyclin</a:t>
            </a:r>
          </a:p>
        </p:txBody>
      </p:sp>
      <p:sp>
        <p:nvSpPr>
          <p:cNvPr id="428045" name="Rectangle 13">
            <a:extLst>
              <a:ext uri="{FF2B5EF4-FFF2-40B4-BE49-F238E27FC236}">
                <a16:creationId xmlns:a16="http://schemas.microsoft.com/office/drawing/2014/main" id="{5BD1F1BF-CF31-4DD2-8374-88E352121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2286000"/>
            <a:ext cx="1165768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F116A"/>
                </a:solidFill>
              </a:rPr>
              <a:t>Cdk / G</a:t>
            </a:r>
            <a:r>
              <a:rPr lang="en-US" altLang="en-US" b="1" baseline="-25000">
                <a:solidFill>
                  <a:srgbClr val="0F116A"/>
                </a:solidFill>
              </a:rPr>
              <a:t>2</a:t>
            </a:r>
            <a:br>
              <a:rPr lang="en-US" altLang="en-US" b="1" baseline="-25000">
                <a:solidFill>
                  <a:srgbClr val="0F116A"/>
                </a:solidFill>
              </a:rPr>
            </a:br>
            <a:r>
              <a:rPr lang="en-US" altLang="en-US" b="1">
                <a:solidFill>
                  <a:srgbClr val="0F116A"/>
                </a:solidFill>
              </a:rPr>
              <a:t>cyclin (MPF)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428047" name="Rectangle 15">
            <a:extLst>
              <a:ext uri="{FF2B5EF4-FFF2-40B4-BE49-F238E27FC236}">
                <a16:creationId xmlns:a16="http://schemas.microsoft.com/office/drawing/2014/main" id="{9C9E5148-E72E-41EB-9F53-8FB56470A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2916239"/>
            <a:ext cx="293350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G</a:t>
            </a:r>
            <a:r>
              <a:rPr lang="en-US" altLang="en-US" sz="2200" b="1" baseline="-25000">
                <a:solidFill>
                  <a:srgbClr val="000000"/>
                </a:solidFill>
              </a:rPr>
              <a:t>2</a:t>
            </a:r>
            <a:endParaRPr lang="en-US" altLang="en-US" sz="2200" b="1"/>
          </a:p>
        </p:txBody>
      </p:sp>
      <p:sp>
        <p:nvSpPr>
          <p:cNvPr id="428048" name="Rectangle 16">
            <a:extLst>
              <a:ext uri="{FF2B5EF4-FFF2-40B4-BE49-F238E27FC236}">
                <a16:creationId xmlns:a16="http://schemas.microsoft.com/office/drawing/2014/main" id="{2278B12F-50E3-481E-B6FD-6208AE272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76801"/>
            <a:ext cx="160300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S</a:t>
            </a:r>
            <a:endParaRPr lang="en-US" altLang="en-US" sz="2200" b="1"/>
          </a:p>
        </p:txBody>
      </p:sp>
      <p:sp>
        <p:nvSpPr>
          <p:cNvPr id="428049" name="Rectangle 17">
            <a:extLst>
              <a:ext uri="{FF2B5EF4-FFF2-40B4-BE49-F238E27FC236}">
                <a16:creationId xmlns:a16="http://schemas.microsoft.com/office/drawing/2014/main" id="{3FD3D408-093E-40AA-9322-F3254E8B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114801"/>
            <a:ext cx="293350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G</a:t>
            </a:r>
            <a:r>
              <a:rPr lang="en-US" altLang="en-US" sz="2200" b="1" baseline="-25000">
                <a:solidFill>
                  <a:srgbClr val="000000"/>
                </a:solidFill>
              </a:rPr>
              <a:t>1</a:t>
            </a:r>
            <a:endParaRPr lang="en-US" altLang="en-US" sz="2200" b="1"/>
          </a:p>
        </p:txBody>
      </p:sp>
      <p:sp>
        <p:nvSpPr>
          <p:cNvPr id="428050" name="Rectangle 18">
            <a:extLst>
              <a:ext uri="{FF2B5EF4-FFF2-40B4-BE49-F238E27FC236}">
                <a16:creationId xmlns:a16="http://schemas.microsoft.com/office/drawing/2014/main" id="{26109711-E124-4422-A187-3828FA1C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213" y="2535239"/>
            <a:ext cx="163506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C</a:t>
            </a:r>
            <a:endParaRPr lang="en-US" altLang="en-US" sz="2200" b="1"/>
          </a:p>
        </p:txBody>
      </p:sp>
      <p:sp>
        <p:nvSpPr>
          <p:cNvPr id="428051" name="Rectangle 19">
            <a:extLst>
              <a:ext uri="{FF2B5EF4-FFF2-40B4-BE49-F238E27FC236}">
                <a16:creationId xmlns:a16="http://schemas.microsoft.com/office/drawing/2014/main" id="{AB3D18CB-4063-4A3C-B5B8-887F84DC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2286001"/>
            <a:ext cx="229230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M</a:t>
            </a:r>
            <a:endParaRPr lang="en-US" altLang="en-US" sz="2200" b="1"/>
          </a:p>
        </p:txBody>
      </p:sp>
      <p:sp>
        <p:nvSpPr>
          <p:cNvPr id="428053" name="Rectangle 21">
            <a:extLst>
              <a:ext uri="{FF2B5EF4-FFF2-40B4-BE49-F238E27FC236}">
                <a16:creationId xmlns:a16="http://schemas.microsoft.com/office/drawing/2014/main" id="{B5EF0A3D-7A12-45DC-9634-5C1FE768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4" y="744538"/>
            <a:ext cx="2283959" cy="35240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18288" r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G</a:t>
            </a:r>
            <a:r>
              <a:rPr lang="en-US" altLang="en-US" sz="2200" b="1" baseline="-25000">
                <a:solidFill>
                  <a:srgbClr val="000000"/>
                </a:solidFill>
              </a:rPr>
              <a:t>2</a:t>
            </a:r>
            <a:r>
              <a:rPr lang="en-US" altLang="en-US" sz="2200" b="1">
                <a:solidFill>
                  <a:srgbClr val="000000"/>
                </a:solidFill>
              </a:rPr>
              <a:t> / M checkpoint </a:t>
            </a:r>
            <a:endParaRPr lang="en-US" altLang="en-US" sz="2200" b="1"/>
          </a:p>
        </p:txBody>
      </p:sp>
      <p:sp>
        <p:nvSpPr>
          <p:cNvPr id="428054" name="Rectangle 22">
            <a:extLst>
              <a:ext uri="{FF2B5EF4-FFF2-40B4-BE49-F238E27FC236}">
                <a16:creationId xmlns:a16="http://schemas.microsoft.com/office/drawing/2014/main" id="{E96928F3-9105-4D5D-917E-95F465E7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1" y="5916614"/>
            <a:ext cx="2098331" cy="28777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G</a:t>
            </a:r>
            <a:r>
              <a:rPr lang="en-US" altLang="en-US" sz="2200" b="1" baseline="-25000">
                <a:solidFill>
                  <a:srgbClr val="000000"/>
                </a:solidFill>
              </a:rPr>
              <a:t>1</a:t>
            </a:r>
            <a:r>
              <a:rPr lang="en-US" altLang="en-US" sz="2200" b="1">
                <a:solidFill>
                  <a:srgbClr val="000000"/>
                </a:solidFill>
              </a:rPr>
              <a:t> / S checkpoint</a:t>
            </a:r>
            <a:endParaRPr lang="en-US" altLang="en-US" sz="2200" b="1"/>
          </a:p>
        </p:txBody>
      </p:sp>
      <p:sp>
        <p:nvSpPr>
          <p:cNvPr id="428055" name="Rectangle 23">
            <a:extLst>
              <a:ext uri="{FF2B5EF4-FFF2-40B4-BE49-F238E27FC236}">
                <a16:creationId xmlns:a16="http://schemas.microsoft.com/office/drawing/2014/main" id="{60C8A53E-FD03-4245-8FB9-7B8D370E3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62201"/>
            <a:ext cx="386324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F116A"/>
                </a:solidFill>
              </a:rPr>
              <a:t>APC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428056" name="Rectangle 24">
            <a:extLst>
              <a:ext uri="{FF2B5EF4-FFF2-40B4-BE49-F238E27FC236}">
                <a16:creationId xmlns:a16="http://schemas.microsoft.com/office/drawing/2014/main" id="{6A2961EF-128E-46CC-BD1E-9E91BE03D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638801"/>
            <a:ext cx="573170" cy="235449"/>
          </a:xfrm>
          <a:prstGeom prst="rect">
            <a:avLst/>
          </a:prstGeom>
          <a:solidFill>
            <a:srgbClr val="C1E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186813"/>
                </a:solidFill>
              </a:rPr>
              <a:t>Active</a:t>
            </a:r>
            <a:endParaRPr lang="en-US" altLang="en-US" b="1"/>
          </a:p>
        </p:txBody>
      </p:sp>
      <p:sp>
        <p:nvSpPr>
          <p:cNvPr id="428057" name="Rectangle 25">
            <a:extLst>
              <a:ext uri="{FF2B5EF4-FFF2-40B4-BE49-F238E27FC236}">
                <a16:creationId xmlns:a16="http://schemas.microsoft.com/office/drawing/2014/main" id="{2BA180C0-3A4B-453E-B3FF-0298D714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1" y="5486401"/>
            <a:ext cx="756361" cy="235449"/>
          </a:xfrm>
          <a:prstGeom prst="rect">
            <a:avLst/>
          </a:prstGeom>
          <a:solidFill>
            <a:srgbClr val="FF8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CC0000"/>
                </a:solidFill>
              </a:rPr>
              <a:t>Inactive</a:t>
            </a:r>
            <a:endParaRPr lang="en-US" altLang="en-US" b="1"/>
          </a:p>
        </p:txBody>
      </p:sp>
      <p:sp>
        <p:nvSpPr>
          <p:cNvPr id="428061" name="Rectangle 29">
            <a:extLst>
              <a:ext uri="{FF2B5EF4-FFF2-40B4-BE49-F238E27FC236}">
                <a16:creationId xmlns:a16="http://schemas.microsoft.com/office/drawing/2014/main" id="{ED690D38-B3A1-43E0-9F95-94A94D651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05001"/>
            <a:ext cx="573170" cy="235449"/>
          </a:xfrm>
          <a:prstGeom prst="rect">
            <a:avLst/>
          </a:prstGeom>
          <a:solidFill>
            <a:srgbClr val="C1E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186813"/>
                </a:solidFill>
              </a:rPr>
              <a:t>Active</a:t>
            </a:r>
            <a:endParaRPr lang="en-US" altLang="en-US" b="1"/>
          </a:p>
        </p:txBody>
      </p:sp>
      <p:sp>
        <p:nvSpPr>
          <p:cNvPr id="428062" name="Rectangle 30">
            <a:extLst>
              <a:ext uri="{FF2B5EF4-FFF2-40B4-BE49-F238E27FC236}">
                <a16:creationId xmlns:a16="http://schemas.microsoft.com/office/drawing/2014/main" id="{26A0E8E0-DA8E-4DB4-BB88-10ADD2A3B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1" y="1752601"/>
            <a:ext cx="756361" cy="235449"/>
          </a:xfrm>
          <a:prstGeom prst="rect">
            <a:avLst/>
          </a:prstGeom>
          <a:solidFill>
            <a:srgbClr val="FF8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CC0000"/>
                </a:solidFill>
              </a:rPr>
              <a:t>Inactive</a:t>
            </a:r>
            <a:endParaRPr lang="en-US" altLang="en-US" b="1"/>
          </a:p>
        </p:txBody>
      </p:sp>
      <p:sp>
        <p:nvSpPr>
          <p:cNvPr id="428063" name="Rectangle 31">
            <a:extLst>
              <a:ext uri="{FF2B5EF4-FFF2-40B4-BE49-F238E27FC236}">
                <a16:creationId xmlns:a16="http://schemas.microsoft.com/office/drawing/2014/main" id="{0F6C3FA7-D40D-4984-B01E-83BEEE828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2209801"/>
            <a:ext cx="756361" cy="235449"/>
          </a:xfrm>
          <a:prstGeom prst="rect">
            <a:avLst/>
          </a:prstGeom>
          <a:solidFill>
            <a:srgbClr val="FF8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CC0000"/>
                </a:solidFill>
              </a:rPr>
              <a:t>Inactive</a:t>
            </a:r>
            <a:endParaRPr lang="en-US" altLang="en-US" b="1"/>
          </a:p>
        </p:txBody>
      </p:sp>
      <p:sp>
        <p:nvSpPr>
          <p:cNvPr id="428064" name="Rectangle 32">
            <a:extLst>
              <a:ext uri="{FF2B5EF4-FFF2-40B4-BE49-F238E27FC236}">
                <a16:creationId xmlns:a16="http://schemas.microsoft.com/office/drawing/2014/main" id="{8A38078E-4C05-4E11-8E4C-216D049E7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05001"/>
            <a:ext cx="573170" cy="235449"/>
          </a:xfrm>
          <a:prstGeom prst="rect">
            <a:avLst/>
          </a:prstGeom>
          <a:solidFill>
            <a:srgbClr val="C1E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186813"/>
                </a:solidFill>
              </a:rPr>
              <a:t>Active</a:t>
            </a:r>
            <a:endParaRPr lang="en-US" altLang="en-US" b="1"/>
          </a:p>
        </p:txBody>
      </p:sp>
      <p:sp>
        <p:nvSpPr>
          <p:cNvPr id="428067" name="Oval 35">
            <a:extLst>
              <a:ext uri="{FF2B5EF4-FFF2-40B4-BE49-F238E27FC236}">
                <a16:creationId xmlns:a16="http://schemas.microsoft.com/office/drawing/2014/main" id="{234A02AC-80E6-4F53-94A9-68C9038B0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971800"/>
            <a:ext cx="3962400" cy="1981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69" name="Oval 37">
            <a:extLst>
              <a:ext uri="{FF2B5EF4-FFF2-40B4-BE49-F238E27FC236}">
                <a16:creationId xmlns:a16="http://schemas.microsoft.com/office/drawing/2014/main" id="{CD3F2E78-5B1C-4778-85B0-AF65F6F28419}"/>
              </a:ext>
            </a:extLst>
          </p:cNvPr>
          <p:cNvSpPr>
            <a:spLocks noChangeArrowheads="1"/>
          </p:cNvSpPr>
          <p:nvPr/>
        </p:nvSpPr>
        <p:spPr bwMode="auto">
          <a:xfrm rot="18981512">
            <a:off x="7620000" y="3124200"/>
            <a:ext cx="228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70" name="Rectangle 38">
            <a:extLst>
              <a:ext uri="{FF2B5EF4-FFF2-40B4-BE49-F238E27FC236}">
                <a16:creationId xmlns:a16="http://schemas.microsoft.com/office/drawing/2014/main" id="{FB6A22A1-DD24-4C6E-AA4C-2F0FF7F35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1" y="2895601"/>
            <a:ext cx="850105" cy="28777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mitosis</a:t>
            </a:r>
            <a:endParaRPr lang="en-US" altLang="en-US" sz="2200" b="1"/>
          </a:p>
        </p:txBody>
      </p:sp>
      <p:sp>
        <p:nvSpPr>
          <p:cNvPr id="428071" name="Rectangle 39">
            <a:extLst>
              <a:ext uri="{FF2B5EF4-FFF2-40B4-BE49-F238E27FC236}">
                <a16:creationId xmlns:a16="http://schemas.microsoft.com/office/drawing/2014/main" id="{4A83AC6F-1F93-4AFA-9099-9F4DA3CC2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788" y="2346325"/>
            <a:ext cx="1402500" cy="3339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cytokinesis</a:t>
            </a:r>
            <a:endParaRPr lang="en-US" altLang="en-US" sz="2200" b="1"/>
          </a:p>
        </p:txBody>
      </p:sp>
      <p:sp>
        <p:nvSpPr>
          <p:cNvPr id="428072" name="Rectangle 40">
            <a:extLst>
              <a:ext uri="{FF2B5EF4-FFF2-40B4-BE49-F238E27FC236}">
                <a16:creationId xmlns:a16="http://schemas.microsoft.com/office/drawing/2014/main" id="{264B1EC3-7755-4CCC-9A15-E50C4A615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603876"/>
            <a:ext cx="2535238" cy="119062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b="1" u="sng">
                <a:solidFill>
                  <a:srgbClr val="CC0000"/>
                </a:solidFill>
              </a:rPr>
              <a:t>MPF</a:t>
            </a:r>
            <a:r>
              <a:rPr lang="en-US" altLang="en-US" b="1">
                <a:solidFill>
                  <a:srgbClr val="0F116A"/>
                </a:solidFill>
              </a:rPr>
              <a:t> = Mitosis Promoting Factor</a:t>
            </a:r>
          </a:p>
          <a:p>
            <a:pPr algn="l"/>
            <a:r>
              <a:rPr lang="en-US" altLang="en-US" b="1" u="sng">
                <a:solidFill>
                  <a:srgbClr val="CC0000"/>
                </a:solidFill>
              </a:rPr>
              <a:t>APC</a:t>
            </a:r>
            <a:r>
              <a:rPr lang="en-US" altLang="en-US" b="1">
                <a:solidFill>
                  <a:srgbClr val="0F116A"/>
                </a:solidFill>
              </a:rPr>
              <a:t> = Anaphase Promoting Complex</a:t>
            </a:r>
          </a:p>
        </p:txBody>
      </p:sp>
      <p:sp>
        <p:nvSpPr>
          <p:cNvPr id="428073" name="Rectangle 41">
            <a:extLst>
              <a:ext uri="{FF2B5EF4-FFF2-40B4-BE49-F238E27FC236}">
                <a16:creationId xmlns:a16="http://schemas.microsoft.com/office/drawing/2014/main" id="{3C7FC6FC-8EFA-40B5-8C56-2FAC6E895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1119189"/>
            <a:ext cx="2984500" cy="682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1" name="Rectangle 9">
            <a:extLst>
              <a:ext uri="{FF2B5EF4-FFF2-40B4-BE49-F238E27FC236}">
                <a16:creationId xmlns:a16="http://schemas.microsoft.com/office/drawing/2014/main" id="{D9E630DA-7FFC-449A-946B-D70411AD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236664"/>
            <a:ext cx="2603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lnSpc>
                <a:spcPct val="85000"/>
              </a:lnSpc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 Replication completed</a:t>
            </a:r>
          </a:p>
          <a:p>
            <a:pPr algn="l" eaLnBrk="1" hangingPunct="1">
              <a:lnSpc>
                <a:spcPct val="85000"/>
              </a:lnSpc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 DNA integrity </a:t>
            </a:r>
          </a:p>
        </p:txBody>
      </p:sp>
      <p:sp>
        <p:nvSpPr>
          <p:cNvPr id="428076" name="Rectangle 44">
            <a:extLst>
              <a:ext uri="{FF2B5EF4-FFF2-40B4-BE49-F238E27FC236}">
                <a16:creationId xmlns:a16="http://schemas.microsoft.com/office/drawing/2014/main" id="{FDD7739B-079D-4CB3-B786-0F7460D95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58814"/>
            <a:ext cx="2730500" cy="1087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77" name="Rectangle 45">
            <a:extLst>
              <a:ext uri="{FF2B5EF4-FFF2-40B4-BE49-F238E27FC236}">
                <a16:creationId xmlns:a16="http://schemas.microsoft.com/office/drawing/2014/main" id="{C592B499-6C09-47DE-BE6B-106B032D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912814"/>
            <a:ext cx="3040063" cy="682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0" name="Rectangle 8">
            <a:extLst>
              <a:ext uri="{FF2B5EF4-FFF2-40B4-BE49-F238E27FC236}">
                <a16:creationId xmlns:a16="http://schemas.microsoft.com/office/drawing/2014/main" id="{ABC5099D-DEB5-492D-9FEE-346F5230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9" y="1052514"/>
            <a:ext cx="2854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Chromosomes attached at metaphase plate</a:t>
            </a:r>
            <a:endParaRPr lang="en-US" altLang="en-US" b="1"/>
          </a:p>
        </p:txBody>
      </p:sp>
      <p:sp>
        <p:nvSpPr>
          <p:cNvPr id="428052" name="Rectangle 20">
            <a:extLst>
              <a:ext uri="{FF2B5EF4-FFF2-40B4-BE49-F238E27FC236}">
                <a16:creationId xmlns:a16="http://schemas.microsoft.com/office/drawing/2014/main" id="{DD0E7E88-F288-473D-830A-EBCEF9CB4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076" y="557213"/>
            <a:ext cx="2360583" cy="3339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Spindle checkpoint</a:t>
            </a:r>
            <a:endParaRPr lang="en-US" altLang="en-US" sz="2200" b="1"/>
          </a:p>
        </p:txBody>
      </p:sp>
      <p:sp>
        <p:nvSpPr>
          <p:cNvPr id="428078" name="Rectangle 46">
            <a:extLst>
              <a:ext uri="{FF2B5EF4-FFF2-40B4-BE49-F238E27FC236}">
                <a16:creationId xmlns:a16="http://schemas.microsoft.com/office/drawing/2014/main" id="{6F35709A-5409-46BE-87B6-5792FAAEE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5897564"/>
            <a:ext cx="3397250" cy="904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79" name="Rectangle 47">
            <a:extLst>
              <a:ext uri="{FF2B5EF4-FFF2-40B4-BE49-F238E27FC236}">
                <a16:creationId xmlns:a16="http://schemas.microsoft.com/office/drawing/2014/main" id="{2C367CB2-97E7-491D-A70F-A7E6CD647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5969001"/>
            <a:ext cx="2833688" cy="7858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2" name="Rectangle 10">
            <a:extLst>
              <a:ext uri="{FF2B5EF4-FFF2-40B4-BE49-F238E27FC236}">
                <a16:creationId xmlns:a16="http://schemas.microsoft.com/office/drawing/2014/main" id="{EA934312-9CAE-4B15-BC28-D6280BE84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1" y="6019801"/>
            <a:ext cx="2413161" cy="7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85000"/>
              </a:lnSpc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 Growth factors</a:t>
            </a:r>
          </a:p>
          <a:p>
            <a:pPr algn="l" eaLnBrk="1" hangingPunct="1">
              <a:lnSpc>
                <a:spcPct val="85000"/>
              </a:lnSpc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 Nutritional state of cell</a:t>
            </a:r>
          </a:p>
          <a:p>
            <a:pPr algn="l" eaLnBrk="1" hangingPunct="1">
              <a:lnSpc>
                <a:spcPct val="85000"/>
              </a:lnSpc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 Size of cell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8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8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8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3" grpId="0" build="p" autoUpdateAnimBg="0"/>
      <p:bldP spid="428045" grpId="0" build="p" autoUpdateAnimBg="0"/>
      <p:bldP spid="428054" grpId="0" animBg="1" autoUpdateAnimBg="0"/>
      <p:bldP spid="428070" grpId="0" animBg="1" autoUpdateAnimBg="0"/>
      <p:bldP spid="428071" grpId="0" animBg="1" autoUpdateAnimBg="0"/>
      <p:bldP spid="428041" grpId="0" build="p" autoUpdateAnimBg="0"/>
      <p:bldP spid="42804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5" name="Picture 3" descr="11_19">
            <a:extLst>
              <a:ext uri="{FF2B5EF4-FFF2-40B4-BE49-F238E27FC236}">
                <a16:creationId xmlns:a16="http://schemas.microsoft.com/office/drawing/2014/main" id="{C3249479-C452-419E-A01E-8780E5B6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>
            <a:fillRect/>
          </a:stretch>
        </p:blipFill>
        <p:spPr bwMode="auto">
          <a:xfrm>
            <a:off x="1890714" y="1008063"/>
            <a:ext cx="8410575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3156" name="Rectangle 4">
            <a:extLst>
              <a:ext uri="{FF2B5EF4-FFF2-40B4-BE49-F238E27FC236}">
                <a16:creationId xmlns:a16="http://schemas.microsoft.com/office/drawing/2014/main" id="{50C07215-9C7C-4893-AB75-16D6789FA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6" y="5099051"/>
            <a:ext cx="359073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700" b="1">
                <a:solidFill>
                  <a:srgbClr val="000000"/>
                </a:solidFill>
              </a:rPr>
              <a:t>E2F</a:t>
            </a:r>
            <a:endParaRPr lang="en-US" altLang="en-US" sz="1600" b="1"/>
          </a:p>
        </p:txBody>
      </p:sp>
      <p:sp>
        <p:nvSpPr>
          <p:cNvPr id="433157" name="Rectangle 5">
            <a:extLst>
              <a:ext uri="{FF2B5EF4-FFF2-40B4-BE49-F238E27FC236}">
                <a16:creationId xmlns:a16="http://schemas.microsoft.com/office/drawing/2014/main" id="{0A64E792-FBB0-467F-BB14-8CF5800DA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064" y="6381750"/>
            <a:ext cx="804707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F116A"/>
                </a:solidFill>
              </a:rPr>
              <a:t>nucleus</a:t>
            </a:r>
            <a:endParaRPr lang="en-US" altLang="en-US" b="1">
              <a:solidFill>
                <a:srgbClr val="0F116A"/>
              </a:solidFill>
            </a:endParaRPr>
          </a:p>
        </p:txBody>
      </p:sp>
      <p:sp>
        <p:nvSpPr>
          <p:cNvPr id="433158" name="Rectangle 6">
            <a:extLst>
              <a:ext uri="{FF2B5EF4-FFF2-40B4-BE49-F238E27FC236}">
                <a16:creationId xmlns:a16="http://schemas.microsoft.com/office/drawing/2014/main" id="{5B7C53E7-FA62-4F4D-AB66-6831AE33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6389689"/>
            <a:ext cx="1150058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100" b="1">
                <a:solidFill>
                  <a:srgbClr val="0F116A"/>
                </a:solidFill>
              </a:rPr>
              <a:t>cytoplasm</a:t>
            </a:r>
            <a:endParaRPr lang="en-US" altLang="en-US" b="1">
              <a:solidFill>
                <a:srgbClr val="0F116A"/>
              </a:solidFill>
            </a:endParaRPr>
          </a:p>
        </p:txBody>
      </p:sp>
      <p:sp>
        <p:nvSpPr>
          <p:cNvPr id="433159" name="Rectangle 7">
            <a:extLst>
              <a:ext uri="{FF2B5EF4-FFF2-40B4-BE49-F238E27FC236}">
                <a16:creationId xmlns:a16="http://schemas.microsoft.com/office/drawing/2014/main" id="{943A505E-031D-4019-B267-ECAAB551C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764" y="3881439"/>
            <a:ext cx="1570943" cy="3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500" b="1">
                <a:solidFill>
                  <a:srgbClr val="000000"/>
                </a:solidFill>
              </a:rPr>
              <a:t>cell division</a:t>
            </a:r>
            <a:endParaRPr lang="en-US" altLang="en-US" sz="2400" b="1"/>
          </a:p>
        </p:txBody>
      </p:sp>
      <p:sp>
        <p:nvSpPr>
          <p:cNvPr id="433160" name="Rectangle 8">
            <a:extLst>
              <a:ext uri="{FF2B5EF4-FFF2-40B4-BE49-F238E27FC236}">
                <a16:creationId xmlns:a16="http://schemas.microsoft.com/office/drawing/2014/main" id="{C7246997-EDA0-4B46-AD5F-37E882F22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3295650"/>
            <a:ext cx="1950855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F116A"/>
                </a:solidFill>
              </a:rPr>
              <a:t>nuclear membrane</a:t>
            </a:r>
            <a:endParaRPr lang="en-US" altLang="en-US" b="1">
              <a:solidFill>
                <a:srgbClr val="0F116A"/>
              </a:solidFill>
            </a:endParaRPr>
          </a:p>
        </p:txBody>
      </p:sp>
      <p:sp>
        <p:nvSpPr>
          <p:cNvPr id="433161" name="Rectangle 9">
            <a:extLst>
              <a:ext uri="{FF2B5EF4-FFF2-40B4-BE49-F238E27FC236}">
                <a16:creationId xmlns:a16="http://schemas.microsoft.com/office/drawing/2014/main" id="{C0CCB9CF-4047-4272-B0A7-57B7F7798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3" y="1330326"/>
            <a:ext cx="1764842" cy="3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500" b="1">
                <a:solidFill>
                  <a:srgbClr val="000000"/>
                </a:solidFill>
              </a:rPr>
              <a:t>growth factor</a:t>
            </a:r>
            <a:endParaRPr lang="en-US" altLang="en-US" sz="2400" b="1"/>
          </a:p>
        </p:txBody>
      </p:sp>
      <p:sp>
        <p:nvSpPr>
          <p:cNvPr id="433162" name="Rectangle 10">
            <a:extLst>
              <a:ext uri="{FF2B5EF4-FFF2-40B4-BE49-F238E27FC236}">
                <a16:creationId xmlns:a16="http://schemas.microsoft.com/office/drawing/2014/main" id="{0FA5E21B-F657-47AF-9BFE-1B41FA433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5141914"/>
            <a:ext cx="1612236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protein kinase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 cascade</a:t>
            </a:r>
            <a:endParaRPr lang="en-US" altLang="en-US" b="1"/>
          </a:p>
        </p:txBody>
      </p:sp>
      <p:sp>
        <p:nvSpPr>
          <p:cNvPr id="433163" name="Line 11">
            <a:extLst>
              <a:ext uri="{FF2B5EF4-FFF2-40B4-BE49-F238E27FC236}">
                <a16:creationId xmlns:a16="http://schemas.microsoft.com/office/drawing/2014/main" id="{9854843B-5037-40C5-9330-DE6361F5C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939" y="3578225"/>
            <a:ext cx="496887" cy="668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164" name="Rectangle 12">
            <a:extLst>
              <a:ext uri="{FF2B5EF4-FFF2-40B4-BE49-F238E27FC236}">
                <a16:creationId xmlns:a16="http://schemas.microsoft.com/office/drawing/2014/main" id="{0660263B-9C4B-468C-8BCF-DF1139BE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717800"/>
            <a:ext cx="1292020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F116A"/>
                </a:solidFill>
              </a:rPr>
              <a:t>nuclear pore</a:t>
            </a:r>
            <a:endParaRPr lang="en-US" altLang="en-US" b="1">
              <a:solidFill>
                <a:srgbClr val="0F116A"/>
              </a:solidFill>
            </a:endParaRPr>
          </a:p>
        </p:txBody>
      </p:sp>
      <p:sp>
        <p:nvSpPr>
          <p:cNvPr id="433165" name="Line 13">
            <a:extLst>
              <a:ext uri="{FF2B5EF4-FFF2-40B4-BE49-F238E27FC236}">
                <a16:creationId xmlns:a16="http://schemas.microsoft.com/office/drawing/2014/main" id="{BD096107-C69E-4EF6-B87E-9698E0621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9713" y="3043238"/>
            <a:ext cx="641350" cy="836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166" name="Rectangle 14">
            <a:extLst>
              <a:ext uri="{FF2B5EF4-FFF2-40B4-BE49-F238E27FC236}">
                <a16:creationId xmlns:a16="http://schemas.microsoft.com/office/drawing/2014/main" id="{D6A6CAC3-9B40-441D-8759-68949814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8726" y="5522913"/>
            <a:ext cx="1338893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F116A"/>
                </a:solidFill>
              </a:rPr>
              <a:t>chromosome</a:t>
            </a:r>
            <a:endParaRPr lang="en-US" altLang="en-US" b="1">
              <a:solidFill>
                <a:srgbClr val="0F116A"/>
              </a:solidFill>
            </a:endParaRPr>
          </a:p>
        </p:txBody>
      </p:sp>
      <p:sp>
        <p:nvSpPr>
          <p:cNvPr id="433167" name="Rectangle 15">
            <a:extLst>
              <a:ext uri="{FF2B5EF4-FFF2-40B4-BE49-F238E27FC236}">
                <a16:creationId xmlns:a16="http://schemas.microsoft.com/office/drawing/2014/main" id="{9D1BFE61-FE61-4F41-8536-6B3BD1245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514" y="4403725"/>
            <a:ext cx="394339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Cdk</a:t>
            </a:r>
            <a:endParaRPr lang="en-US" altLang="en-US" b="1"/>
          </a:p>
        </p:txBody>
      </p:sp>
      <p:sp>
        <p:nvSpPr>
          <p:cNvPr id="433168" name="Rectangle 16">
            <a:extLst>
              <a:ext uri="{FF2B5EF4-FFF2-40B4-BE49-F238E27FC236}">
                <a16:creationId xmlns:a16="http://schemas.microsoft.com/office/drawing/2014/main" id="{65E4BAAD-9377-4B28-942E-CC445A674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4357689"/>
            <a:ext cx="1312732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cell surface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receptor </a:t>
            </a:r>
            <a:endParaRPr lang="en-US" altLang="en-US" b="1"/>
          </a:p>
        </p:txBody>
      </p:sp>
      <p:sp>
        <p:nvSpPr>
          <p:cNvPr id="433169" name="Line 17">
            <a:extLst>
              <a:ext uri="{FF2B5EF4-FFF2-40B4-BE49-F238E27FC236}">
                <a16:creationId xmlns:a16="http://schemas.microsoft.com/office/drawing/2014/main" id="{DEF03DE8-9062-440F-AC7D-EB3BF0D12E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6276" y="3852864"/>
            <a:ext cx="576263" cy="549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170" name="Rectangle 18">
            <a:extLst>
              <a:ext uri="{FF2B5EF4-FFF2-40B4-BE49-F238E27FC236}">
                <a16:creationId xmlns:a16="http://schemas.microsoft.com/office/drawing/2014/main" id="{67DC7A85-F951-469C-BDBD-25D72A191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3725863"/>
            <a:ext cx="136256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P</a:t>
            </a:r>
            <a:endParaRPr lang="en-US" altLang="en-US" b="1"/>
          </a:p>
        </p:txBody>
      </p:sp>
      <p:sp>
        <p:nvSpPr>
          <p:cNvPr id="433171" name="Rectangle 19">
            <a:extLst>
              <a:ext uri="{FF2B5EF4-FFF2-40B4-BE49-F238E27FC236}">
                <a16:creationId xmlns:a16="http://schemas.microsoft.com/office/drawing/2014/main" id="{7C3730E3-8EF3-4E3D-A91D-D32E1BB26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5918200"/>
            <a:ext cx="136256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P</a:t>
            </a:r>
            <a:endParaRPr lang="en-US" altLang="en-US" b="1"/>
          </a:p>
        </p:txBody>
      </p:sp>
      <p:sp>
        <p:nvSpPr>
          <p:cNvPr id="433172" name="Rectangle 20">
            <a:extLst>
              <a:ext uri="{FF2B5EF4-FFF2-40B4-BE49-F238E27FC236}">
                <a16:creationId xmlns:a16="http://schemas.microsoft.com/office/drawing/2014/main" id="{B4069A25-030F-4449-A753-991C70CB6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5575300"/>
            <a:ext cx="136256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P</a:t>
            </a:r>
            <a:endParaRPr lang="en-US" altLang="en-US" b="1"/>
          </a:p>
        </p:txBody>
      </p:sp>
      <p:sp>
        <p:nvSpPr>
          <p:cNvPr id="433173" name="Rectangle 21">
            <a:extLst>
              <a:ext uri="{FF2B5EF4-FFF2-40B4-BE49-F238E27FC236}">
                <a16:creationId xmlns:a16="http://schemas.microsoft.com/office/drawing/2014/main" id="{8030E5A0-1A21-4E6B-9FB8-7D5B048E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5141913"/>
            <a:ext cx="136256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P</a:t>
            </a:r>
            <a:endParaRPr lang="en-US" altLang="en-US" b="1"/>
          </a:p>
        </p:txBody>
      </p:sp>
      <p:sp>
        <p:nvSpPr>
          <p:cNvPr id="433174" name="Rectangle 22">
            <a:extLst>
              <a:ext uri="{FF2B5EF4-FFF2-40B4-BE49-F238E27FC236}">
                <a16:creationId xmlns:a16="http://schemas.microsoft.com/office/drawing/2014/main" id="{0D184716-BB86-40AB-B103-B4FDDFF6B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8" y="3868738"/>
            <a:ext cx="136256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P</a:t>
            </a:r>
            <a:endParaRPr lang="en-US" altLang="en-US" b="1"/>
          </a:p>
        </p:txBody>
      </p:sp>
      <p:sp>
        <p:nvSpPr>
          <p:cNvPr id="433175" name="Rectangle 23">
            <a:extLst>
              <a:ext uri="{FF2B5EF4-FFF2-40B4-BE49-F238E27FC236}">
                <a16:creationId xmlns:a16="http://schemas.microsoft.com/office/drawing/2014/main" id="{5D3C2870-AE47-40B1-8DCA-3BCEAEDA3FF0}"/>
              </a:ext>
            </a:extLst>
          </p:cNvPr>
          <p:cNvSpPr>
            <a:spLocks noChangeArrowheads="1"/>
          </p:cNvSpPr>
          <p:nvPr/>
        </p:nvSpPr>
        <p:spPr bwMode="auto">
          <a:xfrm rot="19439152">
            <a:off x="7723833" y="5982436"/>
            <a:ext cx="359073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700" b="1">
                <a:solidFill>
                  <a:srgbClr val="000000"/>
                </a:solidFill>
              </a:rPr>
              <a:t>E2F</a:t>
            </a:r>
            <a:endParaRPr lang="en-US" altLang="en-US" sz="1600" b="1"/>
          </a:p>
        </p:txBody>
      </p:sp>
      <p:sp>
        <p:nvSpPr>
          <p:cNvPr id="433176" name="Rectangle 24">
            <a:extLst>
              <a:ext uri="{FF2B5EF4-FFF2-40B4-BE49-F238E27FC236}">
                <a16:creationId xmlns:a16="http://schemas.microsoft.com/office/drawing/2014/main" id="{8FD73A80-A651-4EF1-859D-6EBB030EDC73}"/>
              </a:ext>
            </a:extLst>
          </p:cNvPr>
          <p:cNvSpPr>
            <a:spLocks noChangeArrowheads="1"/>
          </p:cNvSpPr>
          <p:nvPr/>
        </p:nvSpPr>
        <p:spPr bwMode="auto">
          <a:xfrm rot="19439152">
            <a:off x="7618643" y="5778854"/>
            <a:ext cx="280526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Rb</a:t>
            </a:r>
            <a:endParaRPr lang="en-US" altLang="en-US" b="1"/>
          </a:p>
        </p:txBody>
      </p:sp>
      <p:sp>
        <p:nvSpPr>
          <p:cNvPr id="433177" name="Rectangle 25">
            <a:extLst>
              <a:ext uri="{FF2B5EF4-FFF2-40B4-BE49-F238E27FC236}">
                <a16:creationId xmlns:a16="http://schemas.microsoft.com/office/drawing/2014/main" id="{948F87F1-66C5-4757-A342-7A34D051A12E}"/>
              </a:ext>
            </a:extLst>
          </p:cNvPr>
          <p:cNvSpPr>
            <a:spLocks noChangeArrowheads="1"/>
          </p:cNvSpPr>
          <p:nvPr/>
        </p:nvSpPr>
        <p:spPr bwMode="auto">
          <a:xfrm rot="1311957">
            <a:off x="8699731" y="6344004"/>
            <a:ext cx="280526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Rb</a:t>
            </a:r>
            <a:endParaRPr lang="en-US" altLang="en-US" b="1"/>
          </a:p>
        </p:txBody>
      </p:sp>
      <p:pic>
        <p:nvPicPr>
          <p:cNvPr id="433178" name="Picture 26">
            <a:extLst>
              <a:ext uri="{FF2B5EF4-FFF2-40B4-BE49-F238E27FC236}">
                <a16:creationId xmlns:a16="http://schemas.microsoft.com/office/drawing/2014/main" id="{B28B17E7-80CF-4930-89F6-A3E98B290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38" y="5297488"/>
            <a:ext cx="2667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3181" name="Rectangle 29">
            <a:extLst>
              <a:ext uri="{FF2B5EF4-FFF2-40B4-BE49-F238E27FC236}">
                <a16:creationId xmlns:a16="http://schemas.microsoft.com/office/drawing/2014/main" id="{C359F7C9-5196-4400-94AC-FF8713356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305800" cy="762000"/>
          </a:xfrm>
          <a:noFill/>
          <a:ln/>
        </p:spPr>
        <p:txBody>
          <a:bodyPr/>
          <a:lstStyle/>
          <a:p>
            <a:r>
              <a:rPr lang="en-US" altLang="en-US" sz="3700"/>
              <a:t>Growth factor signals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8EEC27-F876-45B6-AACD-96572FF40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ED85F-54D2-4B12-AF81-560C14CBA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864" y="685800"/>
            <a:ext cx="7705164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dirty="0"/>
              <a:t>Overview of Semester 1: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F2F51-6CBA-4D09-B924-38C271F0E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864" y="2286000"/>
            <a:ext cx="8523336" cy="3581400"/>
          </a:xfrm>
        </p:spPr>
        <p:txBody>
          <a:bodyPr vert="horz" lIns="91440" tIns="45720" rIns="91440" bIns="45720" rtlCol="0">
            <a:noAutofit/>
          </a:bodyPr>
          <a:lstStyle/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3600" dirty="0">
                <a:solidFill>
                  <a:schemeClr val="tx2"/>
                </a:solidFill>
              </a:rPr>
              <a:t>Unit 0: Statistics, graphing, and  </a:t>
            </a:r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3600" dirty="0">
                <a:solidFill>
                  <a:schemeClr val="tx2"/>
                </a:solidFill>
              </a:rPr>
              <a:t>            experimental design</a:t>
            </a:r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3600" dirty="0">
                <a:solidFill>
                  <a:schemeClr val="tx2"/>
                </a:solidFill>
              </a:rPr>
              <a:t>Unit 1: Chemistry of Life</a:t>
            </a:r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3600" dirty="0">
                <a:solidFill>
                  <a:schemeClr val="tx2"/>
                </a:solidFill>
              </a:rPr>
              <a:t>Unit 2: Cell Structure and Function</a:t>
            </a:r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3600" dirty="0">
                <a:solidFill>
                  <a:schemeClr val="tx2"/>
                </a:solidFill>
              </a:rPr>
              <a:t>Unit 3: Cellular Energetics</a:t>
            </a:r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3600" dirty="0">
                <a:solidFill>
                  <a:schemeClr val="tx2"/>
                </a:solidFill>
              </a:rPr>
              <a:t>Unit 4: Cell Communication and Cell Cycle</a:t>
            </a:r>
          </a:p>
        </p:txBody>
      </p:sp>
    </p:spTree>
    <p:extLst>
      <p:ext uri="{BB962C8B-B14F-4D97-AF65-F5344CB8AC3E}">
        <p14:creationId xmlns:p14="http://schemas.microsoft.com/office/powerpoint/2010/main" val="193021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DF4C-8DB1-41E5-91D2-9F5924F8B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0: STATISTICS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675BDD8-6826-481D-A667-6AF5D89E6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0F02-D166-4C4B-963A-EDD20087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 of the Mean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5068B2-7CFC-4197-BAE2-132F4A49D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051" y="1575582"/>
            <a:ext cx="10877427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6304-A6F2-4D1F-94C8-D578A99A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 Square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1DBE51-FB52-47C2-A499-217326758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22"/>
          <a:stretch/>
        </p:blipFill>
        <p:spPr>
          <a:xfrm>
            <a:off x="1137214" y="1719262"/>
            <a:ext cx="10737976" cy="1366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D5C2A-5A21-403A-A8C2-D35B3C141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27"/>
          <a:stretch/>
        </p:blipFill>
        <p:spPr>
          <a:xfrm>
            <a:off x="3157280" y="3418345"/>
            <a:ext cx="6087987" cy="29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7CA0-4D05-4945-AE15-933450CD8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1: Chemistry of Life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7BAE84-48EF-4B30-A13E-C3A344C4FC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9">
            <a:extLst>
              <a:ext uri="{FF2B5EF4-FFF2-40B4-BE49-F238E27FC236}">
                <a16:creationId xmlns:a16="http://schemas.microsoft.com/office/drawing/2014/main" id="{3F953581-6BE8-422E-8A48-3BF203BF912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2006-2007</a:t>
            </a:r>
          </a:p>
        </p:txBody>
      </p:sp>
      <p:sp>
        <p:nvSpPr>
          <p:cNvPr id="3075" name="Rectangle 1026">
            <a:extLst>
              <a:ext uri="{FF2B5EF4-FFF2-40B4-BE49-F238E27FC236}">
                <a16:creationId xmlns:a16="http://schemas.microsoft.com/office/drawing/2014/main" id="{385A1FBD-AC9E-4502-AD7B-FECA45543C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15549" y="3263900"/>
            <a:ext cx="7845286" cy="755650"/>
          </a:xfrm>
        </p:spPr>
        <p:txBody>
          <a:bodyPr anchor="t"/>
          <a:lstStyle/>
          <a:p>
            <a:pPr algn="ctr" eaLnBrk="1" hangingPunct="1"/>
            <a:r>
              <a:rPr lang="en-US" altLang="en-US" dirty="0">
                <a:solidFill>
                  <a:srgbClr val="0E1068"/>
                </a:solidFill>
              </a:rPr>
              <a:t>biomolecules</a:t>
            </a:r>
            <a:endParaRPr lang="en-US" altLang="en-US" dirty="0"/>
          </a:p>
        </p:txBody>
      </p:sp>
      <p:pic>
        <p:nvPicPr>
          <p:cNvPr id="3076" name="Picture 1027">
            <a:extLst>
              <a:ext uri="{FF2B5EF4-FFF2-40B4-BE49-F238E27FC236}">
                <a16:creationId xmlns:a16="http://schemas.microsoft.com/office/drawing/2014/main" id="{735BFECE-FAB9-40FD-8168-620BEC9A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2819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29">
            <a:extLst>
              <a:ext uri="{FF2B5EF4-FFF2-40B4-BE49-F238E27FC236}">
                <a16:creationId xmlns:a16="http://schemas.microsoft.com/office/drawing/2014/main" id="{15B619A1-0AA3-4907-885B-4213379A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9" y="366714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30">
            <a:extLst>
              <a:ext uri="{FF2B5EF4-FFF2-40B4-BE49-F238E27FC236}">
                <a16:creationId xmlns:a16="http://schemas.microsoft.com/office/drawing/2014/main" id="{1C960325-D71C-405F-BCF2-AECAADFD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4572000"/>
            <a:ext cx="2876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31">
            <a:extLst>
              <a:ext uri="{FF2B5EF4-FFF2-40B4-BE49-F238E27FC236}">
                <a16:creationId xmlns:a16="http://schemas.microsoft.com/office/drawing/2014/main" id="{613AB807-5C35-46B4-BF10-83538962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5"/>
          <a:stretch>
            <a:fillRect/>
          </a:stretch>
        </p:blipFill>
        <p:spPr bwMode="auto">
          <a:xfrm>
            <a:off x="6169025" y="373063"/>
            <a:ext cx="24765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32">
            <a:extLst>
              <a:ext uri="{FF2B5EF4-FFF2-40B4-BE49-F238E27FC236}">
                <a16:creationId xmlns:a16="http://schemas.microsoft.com/office/drawing/2014/main" id="{97F495F9-FC96-40C1-ACA9-F974DB66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4492626"/>
            <a:ext cx="2260600" cy="2251075"/>
          </a:xfrm>
          <a:prstGeom prst="rect">
            <a:avLst/>
          </a:prstGeom>
          <a:noFill/>
          <a:ln w="9525">
            <a:solidFill>
              <a:srgbClr val="0E10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033" descr="f5-08_structure_of_an_a_cb">
            <a:extLst>
              <a:ext uri="{FF2B5EF4-FFF2-40B4-BE49-F238E27FC236}">
                <a16:creationId xmlns:a16="http://schemas.microsoft.com/office/drawing/2014/main" id="{4C49FFB8-AB8D-428A-A55D-2E584EE8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14999" r="22501" b="12000"/>
          <a:stretch>
            <a:fillRect/>
          </a:stretch>
        </p:blipFill>
        <p:spPr bwMode="auto">
          <a:xfrm rot="1729907">
            <a:off x="8126414" y="369888"/>
            <a:ext cx="2395537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34">
            <a:extLst>
              <a:ext uri="{FF2B5EF4-FFF2-40B4-BE49-F238E27FC236}">
                <a16:creationId xmlns:a16="http://schemas.microsoft.com/office/drawing/2014/main" id="{43A26AC7-F20E-42ED-83E3-76A66BBD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1524001" y="193676"/>
            <a:ext cx="29178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1243</Words>
  <Application>Microsoft Office PowerPoint</Application>
  <PresentationFormat>Widescreen</PresentationFormat>
  <Paragraphs>467</Paragraphs>
  <Slides>39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Comic Sans MS</vt:lpstr>
      <vt:lpstr>Franklin Gothic Book</vt:lpstr>
      <vt:lpstr>Times</vt:lpstr>
      <vt:lpstr>Times New Roman</vt:lpstr>
      <vt:lpstr>Wingdings</vt:lpstr>
      <vt:lpstr>Zapf Dingbats</vt:lpstr>
      <vt:lpstr>Crop</vt:lpstr>
      <vt:lpstr>AP BIOLOGY SATURDAY ACADEMY</vt:lpstr>
      <vt:lpstr>Who am I? Ms. Nicole DiLuglio</vt:lpstr>
      <vt:lpstr>ABOUT THE AP BIOLOGY EXAM https://apcentral.collegeboard.org/courses/ap-biology?course=ap-biology</vt:lpstr>
      <vt:lpstr>Overview of Semester 1:</vt:lpstr>
      <vt:lpstr>Unit 0: STATISTICS </vt:lpstr>
      <vt:lpstr>Standard Error of the Mean</vt:lpstr>
      <vt:lpstr>Chi Square Analysis</vt:lpstr>
      <vt:lpstr>Unit 1: Chemistry of Life</vt:lpstr>
      <vt:lpstr>biomolecules</vt:lpstr>
      <vt:lpstr>Carbohydrates </vt:lpstr>
      <vt:lpstr>Lipids </vt:lpstr>
      <vt:lpstr>Proteins </vt:lpstr>
      <vt:lpstr>Nucleic acids </vt:lpstr>
      <vt:lpstr>Arranged as a Phospholipid bilayer</vt:lpstr>
      <vt:lpstr>Unit 2: Cell Structure and Function  </vt:lpstr>
      <vt:lpstr>Proteins do all the work! </vt:lpstr>
      <vt:lpstr>Building Proteins</vt:lpstr>
      <vt:lpstr>Membrane Factory</vt:lpstr>
      <vt:lpstr>Synthesizing proteins</vt:lpstr>
      <vt:lpstr>PowerPoint Presentation</vt:lpstr>
      <vt:lpstr>Making proteins</vt:lpstr>
      <vt:lpstr>Unit 3: Cellular Energetics </vt:lpstr>
      <vt:lpstr>ATP</vt:lpstr>
      <vt:lpstr>Mitochondria — Structure</vt:lpstr>
      <vt:lpstr>Overview of cellular respiration</vt:lpstr>
      <vt:lpstr>PowerPoint Presentation</vt:lpstr>
      <vt:lpstr>ATP synthase</vt:lpstr>
      <vt:lpstr>Cellular respiration</vt:lpstr>
      <vt:lpstr>Summary of cellular respiration</vt:lpstr>
      <vt:lpstr>Plant structure </vt:lpstr>
      <vt:lpstr>Photosynthesis</vt:lpstr>
      <vt:lpstr>PowerPoint Presentation</vt:lpstr>
      <vt:lpstr>Photosynthesis summary </vt:lpstr>
      <vt:lpstr>  Unit 4: Cell Communication and  THE CELL Cycle </vt:lpstr>
      <vt:lpstr>Overview of cell signaling</vt:lpstr>
      <vt:lpstr>PowerPoint Presentation</vt:lpstr>
      <vt:lpstr>Checkpoint control system</vt:lpstr>
      <vt:lpstr>PowerPoint Presentation</vt:lpstr>
      <vt:lpstr>Growth factor signals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BIOLOGY SATURDAY ACADEMY</dc:title>
  <dc:creator>DiLuglio, Nicole J</dc:creator>
  <cp:lastModifiedBy>DiLuglio, Nicole J</cp:lastModifiedBy>
  <cp:revision>21</cp:revision>
  <dcterms:created xsi:type="dcterms:W3CDTF">2019-11-16T11:35:35Z</dcterms:created>
  <dcterms:modified xsi:type="dcterms:W3CDTF">2019-11-16T12:46:57Z</dcterms:modified>
</cp:coreProperties>
</file>