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95" r:id="rId4"/>
    <p:sldId id="279" r:id="rId5"/>
    <p:sldId id="280" r:id="rId6"/>
    <p:sldId id="329" r:id="rId7"/>
    <p:sldId id="327" r:id="rId8"/>
    <p:sldId id="287" r:id="rId9"/>
    <p:sldId id="289" r:id="rId10"/>
    <p:sldId id="325" r:id="rId11"/>
    <p:sldId id="299" r:id="rId12"/>
    <p:sldId id="302" r:id="rId1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006300"/>
    <a:srgbClr val="000000"/>
    <a:srgbClr val="CC0000"/>
    <a:srgbClr val="FFEA18"/>
    <a:srgbClr val="0F116A"/>
    <a:srgbClr val="80FF00"/>
    <a:srgbClr val="4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61D0D4AB-0862-C343-A5D2-EE326CCA775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/>
              <a:t>Division Avenue High School	Ms. Foglia</a:t>
            </a:r>
            <a:endParaRPr lang="en-US" sz="1800" b="1"/>
          </a:p>
          <a:p>
            <a:pPr>
              <a:tabLst>
                <a:tab pos="6170613" algn="r"/>
              </a:tabLst>
              <a:defRPr/>
            </a:pPr>
            <a:r>
              <a:rPr lang="en-US" sz="1400" b="1"/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385440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00C46DA-4616-8B42-88FD-40567B372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0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D3C20-6422-254F-99A7-A0FF3498D38D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363" indent="-173038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16C5F-BEE5-C643-BD9A-29106EAE3733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6B68F-DEF9-0547-8470-E0C8DE6ADE64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APBio/TOPICS/Biochemistry/Movies AP/hydrogenbonds-Thinkwell.swf</a:t>
            </a:r>
          </a:p>
        </p:txBody>
      </p:sp>
    </p:spTree>
    <p:extLst>
      <p:ext uri="{BB962C8B-B14F-4D97-AF65-F5344CB8AC3E}">
        <p14:creationId xmlns:p14="http://schemas.microsoft.com/office/powerpoint/2010/main" val="263603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87CE4-AC88-9646-B214-1E101EB2A08A}" type="slidenum">
              <a:rPr lang="en-US"/>
              <a:pPr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4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7F3A2-4E21-4A45-B8EA-4EAF8E840134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About 25 elements are essential for life</a:t>
            </a:r>
          </a:p>
          <a:p>
            <a:pPr eaLnBrk="1" hangingPunct="1"/>
            <a:r>
              <a:rPr lang="en-US">
                <a:solidFill>
                  <a:srgbClr val="0F116A"/>
                </a:solidFill>
              </a:rPr>
              <a:t>Four elements make up 96% of living matter: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500">
                <a:solidFill>
                  <a:srgbClr val="CC0000"/>
                </a:solidFill>
              </a:rPr>
              <a:t>• </a:t>
            </a:r>
            <a:r>
              <a:rPr lang="en-US" sz="1500" u="sng">
                <a:solidFill>
                  <a:srgbClr val="CC0000"/>
                </a:solidFill>
              </a:rPr>
              <a:t>carbon (C)	</a:t>
            </a:r>
            <a:r>
              <a:rPr lang="en-US" sz="1500">
                <a:solidFill>
                  <a:srgbClr val="CC0000"/>
                </a:solidFill>
              </a:rPr>
              <a:t>	• </a:t>
            </a:r>
            <a:r>
              <a:rPr lang="en-US" sz="1500" u="sng">
                <a:solidFill>
                  <a:srgbClr val="CC0000"/>
                </a:solidFill>
              </a:rPr>
              <a:t>hydrogen (H)</a:t>
            </a:r>
            <a:endParaRPr lang="en-US" sz="1500">
              <a:solidFill>
                <a:srgbClr val="CC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1500">
                <a:solidFill>
                  <a:srgbClr val="CC0000"/>
                </a:solidFill>
              </a:rPr>
              <a:t>• </a:t>
            </a:r>
            <a:r>
              <a:rPr lang="en-US" sz="1500" u="sng">
                <a:solidFill>
                  <a:srgbClr val="CC0000"/>
                </a:solidFill>
              </a:rPr>
              <a:t>oxygen (O)</a:t>
            </a:r>
            <a:r>
              <a:rPr lang="en-US" sz="1500">
                <a:solidFill>
                  <a:srgbClr val="CC0000"/>
                </a:solidFill>
              </a:rPr>
              <a:t>		• </a:t>
            </a:r>
            <a:r>
              <a:rPr lang="en-US" sz="1500" u="sng">
                <a:solidFill>
                  <a:srgbClr val="CC0000"/>
                </a:solidFill>
              </a:rPr>
              <a:t>nitrogen (N)</a:t>
            </a:r>
          </a:p>
          <a:p>
            <a:pPr eaLnBrk="1" hangingPunct="1"/>
            <a:r>
              <a:rPr lang="en-US">
                <a:solidFill>
                  <a:srgbClr val="0F116A"/>
                </a:solidFill>
              </a:rPr>
              <a:t>Six elements make up most of remaining 4%:</a:t>
            </a:r>
            <a:r>
              <a:rPr lang="en-US" sz="1600">
                <a:solidFill>
                  <a:srgbClr val="0F116A"/>
                </a:solidFill>
              </a:rPr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phosphorus (P)</a:t>
            </a:r>
            <a:r>
              <a:rPr lang="en-US" sz="1500"/>
              <a:t>	</a:t>
            </a: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calcium (Ca)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sulfur (S)		</a:t>
            </a: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potassium (K)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magnesium (Mg)	</a:t>
            </a:r>
            <a:r>
              <a:rPr lang="en-US" sz="1500">
                <a:solidFill>
                  <a:srgbClr val="CC0000"/>
                </a:solidFill>
              </a:rPr>
              <a:t>•</a:t>
            </a:r>
            <a:r>
              <a:rPr lang="en-US" sz="1500"/>
              <a:t> </a:t>
            </a:r>
            <a:r>
              <a:rPr lang="en-US" sz="1500">
                <a:solidFill>
                  <a:schemeClr val="tx2"/>
                </a:solidFill>
              </a:rPr>
              <a:t>sodium (Na)</a:t>
            </a:r>
          </a:p>
        </p:txBody>
      </p:sp>
    </p:spTree>
    <p:extLst>
      <p:ext uri="{BB962C8B-B14F-4D97-AF65-F5344CB8AC3E}">
        <p14:creationId xmlns:p14="http://schemas.microsoft.com/office/powerpoint/2010/main" val="344221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CF332-1AB1-0940-A736-08F3B7A5FE06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816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z="1600" b="1" u="sng"/>
              <a:t>ELECTRONEGATIVITY</a:t>
            </a:r>
            <a:endParaRPr lang="en-US" sz="1600"/>
          </a:p>
          <a:p>
            <a:pPr eaLnBrk="1" hangingPunct="1"/>
            <a:r>
              <a:rPr lang="en-US" sz="1600"/>
              <a:t>Oxygen has medium electronegativity so doesn’t </a:t>
            </a:r>
            <a:br>
              <a:rPr lang="en-US" sz="1600"/>
            </a:br>
            <a:r>
              <a:rPr lang="en-US" sz="1600"/>
              <a:t>pull electrons all the way off hydrogen whereas </a:t>
            </a:r>
            <a:br>
              <a:rPr lang="en-US" sz="1600"/>
            </a:br>
            <a:r>
              <a:rPr lang="en-US" sz="1600"/>
              <a:t>chlorine would. </a:t>
            </a:r>
          </a:p>
          <a:p>
            <a:pPr eaLnBrk="1" hangingPunct="1"/>
            <a:r>
              <a:rPr lang="en-US" sz="1600"/>
              <a:t>So oxygen forms a polar covalent bond.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Carbon has only a weak electronegativity so forms a </a:t>
            </a:r>
            <a:br>
              <a:rPr lang="en-US" sz="1600"/>
            </a:br>
            <a:r>
              <a:rPr lang="en-US" sz="1600"/>
              <a:t>nonpolar covalent bond</a:t>
            </a:r>
          </a:p>
          <a:p>
            <a:pPr eaLnBrk="1" hangingPunct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4588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95381-9CA5-9043-B634-3823F9871002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Ionic or Covalent bonds</a:t>
            </a:r>
          </a:p>
        </p:txBody>
      </p:sp>
    </p:spTree>
    <p:extLst>
      <p:ext uri="{BB962C8B-B14F-4D97-AF65-F5344CB8AC3E}">
        <p14:creationId xmlns:p14="http://schemas.microsoft.com/office/powerpoint/2010/main" val="115000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F2948-9F2F-C645-8CD6-B3BA6A6D6FDA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Pair of electrons shared equally by 2 atoms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/>
              <a:t>strong stable bond </a:t>
            </a:r>
          </a:p>
          <a:p>
            <a:pPr marL="457200" lvl="1" indent="-169863" eaLnBrk="1" hangingPunct="1">
              <a:buFont typeface="Wingdings" charset="2"/>
              <a:buChar char="§"/>
            </a:pPr>
            <a:r>
              <a:rPr lang="en-US"/>
              <a:t>example: hydrocarbons = C</a:t>
            </a:r>
            <a:r>
              <a:rPr lang="en-US" baseline="-25000"/>
              <a:t>x</a:t>
            </a:r>
            <a:r>
              <a:rPr lang="en-US"/>
              <a:t>H</a:t>
            </a:r>
            <a:r>
              <a:rPr lang="en-US" baseline="-25000"/>
              <a:t>x</a:t>
            </a:r>
            <a:endParaRPr lang="en-US"/>
          </a:p>
          <a:p>
            <a:pPr marL="741363" lvl="2" indent="-169863" eaLnBrk="1" hangingPunct="1">
              <a:buFont typeface="Wingdings" charset="2"/>
              <a:buChar char="§"/>
            </a:pPr>
            <a:r>
              <a:rPr lang="en-US" b="0"/>
              <a:t>methane (CH</a:t>
            </a:r>
            <a:r>
              <a:rPr lang="en-US" b="0" baseline="-25000"/>
              <a:t>4 </a:t>
            </a:r>
            <a:r>
              <a:rPr lang="en-US" b="0"/>
              <a:t>)</a:t>
            </a:r>
          </a:p>
          <a:p>
            <a:pPr marL="457200" lvl="1" indent="-169863" eaLnBrk="1" hangingPunct="1">
              <a:buFont typeface="Wingdings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9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4B17-6E2F-7A42-8D7B-BCCA10C3036A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876800" cy="4114800"/>
          </a:xfrm>
          <a:noFill/>
          <a:ln/>
        </p:spPr>
        <p:txBody>
          <a:bodyPr wrap="square"/>
          <a:lstStyle/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Pair of electrons shared unequally by 2 atoms</a:t>
            </a:r>
          </a:p>
          <a:p>
            <a:pPr marL="460375" lvl="1" indent="-173038" eaLnBrk="1" hangingPunct="1">
              <a:buFont typeface="Wingdings" charset="2"/>
              <a:buChar char="§"/>
            </a:pPr>
            <a:r>
              <a:rPr lang="en-US"/>
              <a:t>strong but interactive bond</a:t>
            </a:r>
          </a:p>
          <a:p>
            <a:pPr marL="460375" lvl="1" indent="-173038" eaLnBrk="1" hangingPunct="1">
              <a:buFont typeface="Wingdings" charset="2"/>
              <a:buChar char="§"/>
            </a:pPr>
            <a:r>
              <a:rPr lang="en-US"/>
              <a:t>example: bonds </a:t>
            </a:r>
            <a:r>
              <a:rPr lang="en-US" u="sng"/>
              <a:t>within</a:t>
            </a:r>
            <a:r>
              <a:rPr lang="en-US"/>
              <a:t> water =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marL="744538" lvl="2" indent="-169863" eaLnBrk="1" hangingPunct="1">
              <a:buFont typeface="Wingdings" charset="2"/>
              <a:buChar char="§"/>
            </a:pPr>
            <a:r>
              <a:rPr lang="en-US" b="0"/>
              <a:t>oxygen has stronger “attraction” for the electrons than hydrogen</a:t>
            </a:r>
          </a:p>
          <a:p>
            <a:pPr marL="744538" lvl="2" indent="-169863" eaLnBrk="1" hangingPunct="1">
              <a:buFont typeface="Wingdings" charset="2"/>
              <a:buChar char="§"/>
            </a:pPr>
            <a:r>
              <a:rPr lang="en-US" b="0"/>
              <a:t>oxygen has higher electronegativity</a:t>
            </a:r>
          </a:p>
          <a:p>
            <a:pPr marL="744538" lvl="2" indent="-169863" eaLnBrk="1" hangingPunct="1">
              <a:buFont typeface="Wingdings" charset="2"/>
              <a:buChar char="§"/>
            </a:pPr>
            <a:r>
              <a:rPr lang="en-US" b="0"/>
              <a:t>water is a polar molecule</a:t>
            </a:r>
          </a:p>
          <a:p>
            <a:pPr marL="1031875" lvl="3" indent="-173038" eaLnBrk="1" hangingPunct="1">
              <a:buFont typeface="Wingdings" charset="2"/>
              <a:buChar char="§"/>
            </a:pPr>
            <a:r>
              <a:rPr lang="en-US" b="0"/>
              <a:t>+ vs – poles</a:t>
            </a:r>
          </a:p>
          <a:p>
            <a:pPr marL="1031875" lvl="3" indent="-173038" eaLnBrk="1" hangingPunct="1">
              <a:buFont typeface="Wingdings" charset="2"/>
              <a:buChar char="§"/>
            </a:pPr>
            <a:r>
              <a:rPr lang="en-US" b="0"/>
              <a:t>leads to many interesting properties of water…</a:t>
            </a:r>
          </a:p>
        </p:txBody>
      </p:sp>
    </p:spTree>
    <p:extLst>
      <p:ext uri="{BB962C8B-B14F-4D97-AF65-F5344CB8AC3E}">
        <p14:creationId xmlns:p14="http://schemas.microsoft.com/office/powerpoint/2010/main" val="396463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D55DA-0FC0-D848-8681-E4CE5805882A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marL="173038" indent="-173038" eaLnBrk="1" hangingPunct="1"/>
            <a:r>
              <a:rPr lang="en-US" sz="1200"/>
              <a:t>APBio/TOPICS/Biochemistry/MoviesAP/03_02WaterStructure_A.swf</a:t>
            </a:r>
          </a:p>
          <a:p>
            <a:pPr marL="173038" indent="-173038" eaLnBrk="1" hangingPunct="1"/>
            <a:endParaRPr lang="en-US" sz="1200"/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attraction between H+ in one molecule to O- in another molecule </a:t>
            </a: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weak bond</a:t>
            </a: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example: bonds </a:t>
            </a:r>
            <a:r>
              <a:rPr lang="en-US" u="sng"/>
              <a:t>between</a:t>
            </a:r>
            <a:r>
              <a:rPr lang="en-US"/>
              <a:t> water molecules</a:t>
            </a:r>
          </a:p>
          <a:p>
            <a:pPr marL="173038" indent="-173038" eaLnBrk="1" hangingPunct="1">
              <a:buFont typeface="Wingdings" charset="2"/>
              <a:buChar char="§"/>
            </a:pPr>
            <a:r>
              <a:rPr lang="en-US"/>
              <a:t>leads to many interesting properties of water</a:t>
            </a:r>
          </a:p>
          <a:p>
            <a:pPr marL="173038" indent="-173038" eaLnBrk="1" hangingPunct="1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352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CD4D-B13B-314A-8C5A-0C191CC1235C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4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6" y="962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8" y="1106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r>
              <a:rPr lang="en-US"/>
              <a:t>2009-2010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FB67-9F4E-F644-93C8-7D9E668B68E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A93C-7778-2544-A7FC-C84369A65BE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D27B-B0BE-3347-80E0-33206F376C0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2ED8A-C948-1C41-8293-D00B92E2537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1ADD1-136B-8045-8449-2A42F6451E3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2FA7-B3D5-9844-8175-D7FF6C3C002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9409-0245-8C44-ADEC-4D64D6AF832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4ABD-E29E-AE44-B038-925EDEB403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C26E-03F9-8740-9EDE-21597AFEF54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327E-5F9C-0946-81CA-5A132E34AD4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9311279E-3179-0640-A6E4-0D220EC7AF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audio" Target="../media/audio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audio" Target="../media/audio6.bin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4.bin"/><Relationship Id="rId7" Type="http://schemas.openxmlformats.org/officeDocument/2006/relationships/image" Target="../media/image7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5.bin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3.bin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7" Type="http://schemas.openxmlformats.org/officeDocument/2006/relationships/image" Target="../media/image10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1.bin"/><Relationship Id="rId4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7.bin"/><Relationship Id="rId4" Type="http://schemas.openxmlformats.org/officeDocument/2006/relationships/audio" Target="../media/audio3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audio" Target="../media/audio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audio" Target="../media/audio3.bin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2009-2010</a:t>
            </a:r>
            <a:endParaRPr lang="en-US" b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114800" y="2286000"/>
            <a:ext cx="4800600" cy="1219200"/>
          </a:xfrm>
        </p:spPr>
        <p:txBody>
          <a:bodyPr/>
          <a:lstStyle/>
          <a:p>
            <a:pPr algn="ctr" eaLnBrk="1" hangingPunct="1"/>
            <a:r>
              <a:rPr lang="en-US"/>
              <a:t>The </a:t>
            </a:r>
            <a:br>
              <a:rPr lang="en-US"/>
            </a:br>
            <a:r>
              <a:rPr lang="en-US"/>
              <a:t>Chemistry of Life</a:t>
            </a:r>
          </a:p>
        </p:txBody>
      </p:sp>
      <p:pic>
        <p:nvPicPr>
          <p:cNvPr id="27652" name="Picture 11" descr="02_01BombardierBeetle_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81000"/>
            <a:ext cx="2362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02_01"/>
          <p:cNvPicPr>
            <a:picLocks noChangeAspect="1" noChangeArrowheads="1"/>
          </p:cNvPicPr>
          <p:nvPr/>
        </p:nvPicPr>
        <p:blipFill>
          <a:blip r:embed="rId4"/>
          <a:srcRect l="27000" t="3000" r="27000"/>
          <a:stretch>
            <a:fillRect/>
          </a:stretch>
        </p:blipFill>
        <p:spPr bwMode="auto">
          <a:xfrm>
            <a:off x="203200" y="571500"/>
            <a:ext cx="3870325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hem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7588" y="3582988"/>
            <a:ext cx="41640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2010-2011</a:t>
            </a:r>
            <a:endParaRPr lang="en-US" b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775" y="452438"/>
            <a:ext cx="4181475" cy="914400"/>
          </a:xfrm>
        </p:spPr>
        <p:txBody>
          <a:bodyPr/>
          <a:lstStyle/>
          <a:p>
            <a:pPr eaLnBrk="1" hangingPunct="1"/>
            <a:r>
              <a:rPr lang="en-US"/>
              <a:t>Chemistry of Life</a:t>
            </a:r>
          </a:p>
        </p:txBody>
      </p:sp>
      <p:sp>
        <p:nvSpPr>
          <p:cNvPr id="450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1963738"/>
            <a:ext cx="6400800" cy="869950"/>
          </a:xfrm>
        </p:spPr>
        <p:txBody>
          <a:bodyPr/>
          <a:lstStyle/>
          <a:p>
            <a:pPr algn="ctr" eaLnBrk="1" hangingPunct="1"/>
            <a:r>
              <a:rPr lang="en-US" sz="3400"/>
              <a:t>Properties of Water</a:t>
            </a:r>
            <a:r>
              <a:rPr lang="en-US"/>
              <a:t> </a:t>
            </a: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4"/>
          <a:srcRect l="11700" r="9000"/>
          <a:stretch>
            <a:fillRect/>
          </a:stretch>
        </p:blipFill>
        <p:spPr bwMode="auto">
          <a:xfrm>
            <a:off x="2592388" y="2865438"/>
            <a:ext cx="395605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714500" y="3508375"/>
            <a:ext cx="3254375" cy="32988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6000"/>
          </a:blip>
          <a:srcRect/>
          <a:stretch>
            <a:fillRect/>
          </a:stretch>
        </p:blipFill>
        <p:spPr bwMode="auto">
          <a:xfrm>
            <a:off x="1731963" y="3727450"/>
            <a:ext cx="56403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about Water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2013" y="1465263"/>
            <a:ext cx="5307012" cy="54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0F116A"/>
                </a:solidFill>
              </a:rPr>
              <a:t>Why are we studying water?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916113" y="2282825"/>
            <a:ext cx="5308600" cy="1062038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3000" b="1">
                <a:solidFill>
                  <a:srgbClr val="0F116A"/>
                </a:solidFill>
              </a:rPr>
              <a:t>All life occurs in water</a:t>
            </a:r>
          </a:p>
          <a:p>
            <a:pPr marL="793750" lvl="1" indent="-3365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/>
              <a:t>inside &amp; outside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28" grpId="0" animBg="1" autoUpdateAnimBg="0"/>
      <p:bldP spid="10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6" name="Picture 10" descr="FirefoxScreenSnapz002"/>
          <p:cNvPicPr>
            <a:picLocks noChangeAspect="1" noChangeArrowheads="1"/>
          </p:cNvPicPr>
          <p:nvPr/>
        </p:nvPicPr>
        <p:blipFill>
          <a:blip r:embed="rId6"/>
          <a:srcRect l="2051" t="1506" r="2051" b="1506"/>
          <a:stretch>
            <a:fillRect/>
          </a:stretch>
        </p:blipFill>
        <p:spPr bwMode="auto">
          <a:xfrm>
            <a:off x="992188" y="4040188"/>
            <a:ext cx="19669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7"/>
          <a:srcRect l="15237" r="13333" b="4440"/>
          <a:stretch>
            <a:fillRect/>
          </a:stretch>
        </p:blipFill>
        <p:spPr bwMode="auto">
          <a:xfrm>
            <a:off x="6343650" y="390525"/>
            <a:ext cx="265588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 of water</a:t>
            </a:r>
          </a:p>
        </p:txBody>
      </p:sp>
      <p:sp>
        <p:nvSpPr>
          <p:cNvPr id="2447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77888" y="1344613"/>
            <a:ext cx="8077200" cy="2805112"/>
          </a:xfrm>
        </p:spPr>
        <p:txBody>
          <a:bodyPr/>
          <a:lstStyle/>
          <a:p>
            <a:pPr eaLnBrk="1" hangingPunct="1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 molecules form H-bonds </a:t>
            </a:r>
            <a:br>
              <a:rPr lang="en-US"/>
            </a:br>
            <a:r>
              <a:rPr lang="en-US"/>
              <a:t>with each other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+H</a:t>
            </a:r>
            <a:r>
              <a:rPr lang="en-US"/>
              <a:t> attracted to </a:t>
            </a:r>
            <a:r>
              <a:rPr lang="en-US">
                <a:solidFill>
                  <a:srgbClr val="000000"/>
                </a:solidFill>
              </a:rPr>
              <a:t>–O</a:t>
            </a:r>
            <a:endParaRPr lang="en-US"/>
          </a:p>
          <a:p>
            <a:pPr lvl="1" eaLnBrk="1" hangingPunct="1"/>
            <a:r>
              <a:rPr lang="en-US"/>
              <a:t>creates a </a:t>
            </a:r>
            <a:br>
              <a:rPr lang="en-US"/>
            </a:br>
            <a:r>
              <a:rPr lang="en-US" u="sng">
                <a:solidFill>
                  <a:srgbClr val="CC0000"/>
                </a:solidFill>
              </a:rPr>
              <a:t>sticky molecule</a:t>
            </a:r>
            <a:r>
              <a:rPr lang="en-US"/>
              <a:t>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38350" y="3941763"/>
            <a:ext cx="6607175" cy="2806700"/>
            <a:chOff x="1054" y="2515"/>
            <a:chExt cx="4162" cy="1768"/>
          </a:xfrm>
        </p:grpSpPr>
        <p:pic>
          <p:nvPicPr>
            <p:cNvPr id="49159" name="Picture 9" descr="FirefoxScreenSnapz001"/>
            <p:cNvPicPr>
              <a:picLocks noChangeAspect="1" noChangeArrowheads="1"/>
            </p:cNvPicPr>
            <p:nvPr/>
          </p:nvPicPr>
          <p:blipFill>
            <a:blip r:embed="rId8"/>
            <a:srcRect l="720" t="1270" r="720" b="1270"/>
            <a:stretch>
              <a:fillRect/>
            </a:stretch>
          </p:blipFill>
          <p:spPr bwMode="auto">
            <a:xfrm>
              <a:off x="2045" y="2531"/>
              <a:ext cx="3038" cy="170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49160" name="Freeform 16"/>
            <p:cNvSpPr>
              <a:spLocks/>
            </p:cNvSpPr>
            <p:nvPr/>
          </p:nvSpPr>
          <p:spPr bwMode="auto">
            <a:xfrm>
              <a:off x="1107" y="2520"/>
              <a:ext cx="948" cy="1763"/>
            </a:xfrm>
            <a:custGeom>
              <a:avLst/>
              <a:gdLst>
                <a:gd name="T0" fmla="*/ 939 w 948"/>
                <a:gd name="T1" fmla="*/ 0 h 1763"/>
                <a:gd name="T2" fmla="*/ 0 w 948"/>
                <a:gd name="T3" fmla="*/ 939 h 1763"/>
                <a:gd name="T4" fmla="*/ 0 w 948"/>
                <a:gd name="T5" fmla="*/ 1174 h 1763"/>
                <a:gd name="T6" fmla="*/ 948 w 948"/>
                <a:gd name="T7" fmla="*/ 1763 h 17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8"/>
                <a:gd name="T13" fmla="*/ 0 h 1763"/>
                <a:gd name="T14" fmla="*/ 948 w 948"/>
                <a:gd name="T15" fmla="*/ 1763 h 17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8" h="1763">
                  <a:moveTo>
                    <a:pt x="939" y="0"/>
                  </a:moveTo>
                  <a:lnTo>
                    <a:pt x="0" y="939"/>
                  </a:lnTo>
                  <a:cubicBezTo>
                    <a:pt x="0" y="1017"/>
                    <a:pt x="0" y="1095"/>
                    <a:pt x="0" y="1174"/>
                  </a:cubicBezTo>
                  <a:lnTo>
                    <a:pt x="948" y="1763"/>
                  </a:lnTo>
                </a:path>
              </a:pathLst>
            </a:custGeom>
            <a:solidFill>
              <a:schemeClr val="bg1">
                <a:alpha val="43137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1" name="Oval 14"/>
            <p:cNvSpPr>
              <a:spLocks noChangeArrowheads="1"/>
            </p:cNvSpPr>
            <p:nvPr/>
          </p:nvSpPr>
          <p:spPr bwMode="auto">
            <a:xfrm>
              <a:off x="1054" y="3459"/>
              <a:ext cx="120" cy="235"/>
            </a:xfrm>
            <a:prstGeom prst="ellipse">
              <a:avLst/>
            </a:prstGeom>
            <a:solidFill>
              <a:srgbClr val="0040A4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2" name="Freeform 17"/>
            <p:cNvSpPr>
              <a:spLocks/>
            </p:cNvSpPr>
            <p:nvPr/>
          </p:nvSpPr>
          <p:spPr bwMode="auto">
            <a:xfrm>
              <a:off x="2045" y="2515"/>
              <a:ext cx="3171" cy="1768"/>
            </a:xfrm>
            <a:custGeom>
              <a:avLst/>
              <a:gdLst>
                <a:gd name="T0" fmla="*/ 0 w 3171"/>
                <a:gd name="T1" fmla="*/ 0 h 1768"/>
                <a:gd name="T2" fmla="*/ 3171 w 3171"/>
                <a:gd name="T3" fmla="*/ 0 h 1768"/>
                <a:gd name="T4" fmla="*/ 3171 w 3171"/>
                <a:gd name="T5" fmla="*/ 1768 h 1768"/>
                <a:gd name="T6" fmla="*/ 5 w 3171"/>
                <a:gd name="T7" fmla="*/ 1768 h 1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1"/>
                <a:gd name="T13" fmla="*/ 0 h 1768"/>
                <a:gd name="T14" fmla="*/ 3171 w 3171"/>
                <a:gd name="T15" fmla="*/ 1768 h 1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1" h="1768">
                  <a:moveTo>
                    <a:pt x="0" y="0"/>
                  </a:moveTo>
                  <a:lnTo>
                    <a:pt x="3171" y="0"/>
                  </a:lnTo>
                  <a:lnTo>
                    <a:pt x="3171" y="1768"/>
                  </a:lnTo>
                  <a:lnTo>
                    <a:pt x="5" y="176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are we studying chemistry?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83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/>
              <a:t>Chemistry is the foundation of Biology</a:t>
            </a:r>
          </a:p>
        </p:txBody>
      </p:sp>
      <p:pic>
        <p:nvPicPr>
          <p:cNvPr id="135174" name="Picture 6" descr="wallpaper"/>
          <p:cNvPicPr>
            <a:picLocks noChangeAspect="1" noChangeArrowheads="1"/>
          </p:cNvPicPr>
          <p:nvPr/>
        </p:nvPicPr>
        <p:blipFill>
          <a:blip r:embed="rId4"/>
          <a:srcRect b="3751"/>
          <a:stretch>
            <a:fillRect/>
          </a:stretch>
        </p:blipFill>
        <p:spPr bwMode="auto">
          <a:xfrm>
            <a:off x="1349375" y="2014538"/>
            <a:ext cx="6499225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World of Elements</a:t>
            </a:r>
          </a:p>
        </p:txBody>
      </p:sp>
      <p:pic>
        <p:nvPicPr>
          <p:cNvPr id="209928" name="Picture 8" descr="periodic-ta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7854950" cy="53800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489700" y="2251075"/>
            <a:ext cx="411163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81088" y="1751013"/>
            <a:ext cx="7478712" cy="4722812"/>
            <a:chOff x="681" y="1108"/>
            <a:chExt cx="4701" cy="2956"/>
          </a:xfrm>
        </p:grpSpPr>
        <p:sp>
          <p:nvSpPr>
            <p:cNvPr id="31759" name="Rectangle 20"/>
            <p:cNvSpPr>
              <a:spLocks noChangeArrowheads="1"/>
            </p:cNvSpPr>
            <p:nvPr/>
          </p:nvSpPr>
          <p:spPr bwMode="auto">
            <a:xfrm>
              <a:off x="1208" y="2018"/>
              <a:ext cx="4173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0" name="Rectangle 21"/>
            <p:cNvSpPr>
              <a:spLocks noChangeArrowheads="1"/>
            </p:cNvSpPr>
            <p:nvPr/>
          </p:nvSpPr>
          <p:spPr bwMode="auto">
            <a:xfrm>
              <a:off x="681" y="2327"/>
              <a:ext cx="4701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1" name="Rectangle 22"/>
            <p:cNvSpPr>
              <a:spLocks noChangeArrowheads="1"/>
            </p:cNvSpPr>
            <p:nvPr/>
          </p:nvSpPr>
          <p:spPr bwMode="auto">
            <a:xfrm>
              <a:off x="681" y="2618"/>
              <a:ext cx="4701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2" name="Rectangle 23"/>
            <p:cNvSpPr>
              <a:spLocks noChangeArrowheads="1"/>
            </p:cNvSpPr>
            <p:nvPr/>
          </p:nvSpPr>
          <p:spPr bwMode="auto">
            <a:xfrm>
              <a:off x="681" y="2918"/>
              <a:ext cx="3410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3" name="Rectangle 24"/>
            <p:cNvSpPr>
              <a:spLocks noChangeArrowheads="1"/>
            </p:cNvSpPr>
            <p:nvPr/>
          </p:nvSpPr>
          <p:spPr bwMode="auto">
            <a:xfrm>
              <a:off x="1210" y="3464"/>
              <a:ext cx="3664" cy="6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4" name="Rectangle 26"/>
            <p:cNvSpPr>
              <a:spLocks noChangeArrowheads="1"/>
            </p:cNvSpPr>
            <p:nvPr/>
          </p:nvSpPr>
          <p:spPr bwMode="auto">
            <a:xfrm>
              <a:off x="689" y="1427"/>
              <a:ext cx="518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5" name="Rectangle 27"/>
            <p:cNvSpPr>
              <a:spLocks noChangeArrowheads="1"/>
            </p:cNvSpPr>
            <p:nvPr/>
          </p:nvSpPr>
          <p:spPr bwMode="auto">
            <a:xfrm>
              <a:off x="3824" y="1427"/>
              <a:ext cx="255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6" name="Rectangle 28"/>
            <p:cNvSpPr>
              <a:spLocks noChangeArrowheads="1"/>
            </p:cNvSpPr>
            <p:nvPr/>
          </p:nvSpPr>
          <p:spPr bwMode="auto">
            <a:xfrm>
              <a:off x="3824" y="1727"/>
              <a:ext cx="518" cy="291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7" name="Rectangle 29"/>
            <p:cNvSpPr>
              <a:spLocks noChangeArrowheads="1"/>
            </p:cNvSpPr>
            <p:nvPr/>
          </p:nvSpPr>
          <p:spPr bwMode="auto">
            <a:xfrm>
              <a:off x="4861" y="1418"/>
              <a:ext cx="518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8" name="Rectangle 30"/>
            <p:cNvSpPr>
              <a:spLocks noChangeArrowheads="1"/>
            </p:cNvSpPr>
            <p:nvPr/>
          </p:nvSpPr>
          <p:spPr bwMode="auto">
            <a:xfrm>
              <a:off x="4861" y="1717"/>
              <a:ext cx="518" cy="291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9" name="Rectangle 31"/>
            <p:cNvSpPr>
              <a:spLocks noChangeArrowheads="1"/>
            </p:cNvSpPr>
            <p:nvPr/>
          </p:nvSpPr>
          <p:spPr bwMode="auto">
            <a:xfrm>
              <a:off x="5125" y="1108"/>
              <a:ext cx="255" cy="300"/>
            </a:xfrm>
            <a:prstGeom prst="rect">
              <a:avLst/>
            </a:prstGeom>
            <a:solidFill>
              <a:srgbClr val="808080">
                <a:alpha val="89803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9957" name="Rectangle 37"/>
          <p:cNvSpPr>
            <a:spLocks noChangeArrowheads="1"/>
          </p:cNvSpPr>
          <p:nvPr/>
        </p:nvSpPr>
        <p:spPr bwMode="auto">
          <a:xfrm>
            <a:off x="1085850" y="1779588"/>
            <a:ext cx="411163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09958" name="Rectangle 38"/>
          <p:cNvSpPr>
            <a:spLocks noChangeArrowheads="1"/>
          </p:cNvSpPr>
          <p:nvPr/>
        </p:nvSpPr>
        <p:spPr bwMode="auto">
          <a:xfrm>
            <a:off x="7319963" y="2251075"/>
            <a:ext cx="411162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9959" name="Rectangle 39"/>
          <p:cNvSpPr>
            <a:spLocks noChangeArrowheads="1"/>
          </p:cNvSpPr>
          <p:nvPr/>
        </p:nvSpPr>
        <p:spPr bwMode="auto">
          <a:xfrm>
            <a:off x="6904038" y="2251075"/>
            <a:ext cx="411162" cy="457200"/>
          </a:xfrm>
          <a:prstGeom prst="rect">
            <a:avLst/>
          </a:prstGeom>
          <a:solidFill>
            <a:srgbClr val="FFEA18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09960" name="Rectangle 40"/>
          <p:cNvSpPr>
            <a:spLocks noChangeArrowheads="1"/>
          </p:cNvSpPr>
          <p:nvPr/>
        </p:nvSpPr>
        <p:spPr bwMode="auto">
          <a:xfrm>
            <a:off x="6904038" y="2738438"/>
            <a:ext cx="411162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09961" name="Rectangle 41"/>
          <p:cNvSpPr>
            <a:spLocks noChangeArrowheads="1"/>
          </p:cNvSpPr>
          <p:nvPr/>
        </p:nvSpPr>
        <p:spPr bwMode="auto">
          <a:xfrm>
            <a:off x="7319963" y="2738438"/>
            <a:ext cx="411162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09962" name="Rectangle 42"/>
          <p:cNvSpPr>
            <a:spLocks noChangeArrowheads="1"/>
          </p:cNvSpPr>
          <p:nvPr/>
        </p:nvSpPr>
        <p:spPr bwMode="auto">
          <a:xfrm>
            <a:off x="1085850" y="273843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Na</a:t>
            </a:r>
          </a:p>
        </p:txBody>
      </p:sp>
      <p:sp>
        <p:nvSpPr>
          <p:cNvPr id="209963" name="Rectangle 43"/>
          <p:cNvSpPr>
            <a:spLocks noChangeArrowheads="1"/>
          </p:cNvSpPr>
          <p:nvPr/>
        </p:nvSpPr>
        <p:spPr bwMode="auto">
          <a:xfrm>
            <a:off x="1085850" y="320198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09964" name="Rectangle 44"/>
          <p:cNvSpPr>
            <a:spLocks noChangeArrowheads="1"/>
          </p:cNvSpPr>
          <p:nvPr/>
        </p:nvSpPr>
        <p:spPr bwMode="auto">
          <a:xfrm>
            <a:off x="1520825" y="273843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209965" name="Rectangle 45"/>
          <p:cNvSpPr>
            <a:spLocks noChangeArrowheads="1"/>
          </p:cNvSpPr>
          <p:nvPr/>
        </p:nvSpPr>
        <p:spPr bwMode="auto">
          <a:xfrm>
            <a:off x="1520825" y="3201988"/>
            <a:ext cx="411163" cy="457200"/>
          </a:xfrm>
          <a:prstGeom prst="rect">
            <a:avLst/>
          </a:prstGeom>
          <a:solidFill>
            <a:srgbClr val="80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00000"/>
                </a:solidFill>
              </a:rPr>
              <a:t>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99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3" decel="100000"/>
                                        <p:tgtEl>
                                          <p:spTgt spid="2099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93" decel="100000"/>
                                        <p:tgtEl>
                                          <p:spTgt spid="2099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93" fill="hold"/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2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2099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3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93" decel="1000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93" decel="100000"/>
                                        <p:tgtEl>
                                          <p:spTgt spid="2099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93" fill="hold"/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3" decel="1000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93" decel="100000"/>
                                        <p:tgtEl>
                                          <p:spTgt spid="209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93" fill="hold"/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93" fill="hold"/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1"/>
                            </p:stCondLst>
                            <p:childTnLst>
                              <p:par>
                                <p:cTn id="6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93" decel="1000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93" decel="100000"/>
                                        <p:tgtEl>
                                          <p:spTgt spid="2099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93" fill="hold"/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93" fill="hold"/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2"/>
                            </p:stCondLst>
                            <p:childTnLst>
                              <p:par>
                                <p:cTn id="7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93" decel="100000"/>
                                        <p:tgtEl>
                                          <p:spTgt spid="209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93" decel="100000"/>
                                        <p:tgtEl>
                                          <p:spTgt spid="209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93" fill="hold"/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93" fill="hold"/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3"/>
                            </p:stCondLst>
                            <p:childTnLst>
                              <p:par>
                                <p:cTn id="8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93" decel="100000"/>
                                        <p:tgtEl>
                                          <p:spTgt spid="209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93" decel="100000"/>
                                        <p:tgtEl>
                                          <p:spTgt spid="209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93" fill="hold"/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93" fill="hold"/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4"/>
                            </p:stCondLst>
                            <p:childTnLst>
                              <p:par>
                                <p:cTn id="9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93" decel="100000"/>
                                        <p:tgtEl>
                                          <p:spTgt spid="209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93" decel="100000"/>
                                        <p:tgtEl>
                                          <p:spTgt spid="209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193" fill="hold"/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93" fill="hold"/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5"/>
                            </p:stCondLst>
                            <p:childTnLst>
                              <p:par>
                                <p:cTn id="10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93" decel="100000"/>
                                        <p:tgtEl>
                                          <p:spTgt spid="209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93" decel="100000"/>
                                        <p:tgtEl>
                                          <p:spTgt spid="209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193" fill="hold"/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93" fill="hold"/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 animBg="1" autoUpdateAnimBg="0"/>
      <p:bldP spid="209957" grpId="0" animBg="1" autoUpdateAnimBg="0"/>
      <p:bldP spid="209958" grpId="0" animBg="1" autoUpdateAnimBg="0"/>
      <p:bldP spid="209959" grpId="0" animBg="1" autoUpdateAnimBg="0"/>
      <p:bldP spid="209960" grpId="0" animBg="1" autoUpdateAnimBg="0"/>
      <p:bldP spid="209961" grpId="0" animBg="1" autoUpdateAnimBg="0"/>
      <p:bldP spid="209962" grpId="0" animBg="1" autoUpdateAnimBg="0"/>
      <p:bldP spid="209963" grpId="0" animBg="1" autoUpdateAnimBg="0"/>
      <p:bldP spid="209964" grpId="0" animBg="1" autoUpdateAnimBg="0"/>
      <p:bldP spid="20996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Elements &amp; their valence shells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/>
          <a:srcRect b="4576"/>
          <a:stretch>
            <a:fillRect/>
          </a:stretch>
        </p:blipFill>
        <p:spPr bwMode="auto">
          <a:xfrm>
            <a:off x="152400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171700" y="1427163"/>
            <a:ext cx="5486400" cy="1392237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  <a:defRPr/>
            </a:pPr>
            <a:r>
              <a:rPr lang="en-US" sz="2800" b="1">
                <a:solidFill>
                  <a:srgbClr val="0F116A"/>
                </a:solidFill>
              </a:rPr>
              <a:t>Elements in the same </a:t>
            </a:r>
            <a:r>
              <a:rPr lang="en-US" sz="2800" b="1" u="sng">
                <a:solidFill>
                  <a:srgbClr val="CC0000"/>
                </a:solidFill>
              </a:rPr>
              <a:t>column</a:t>
            </a:r>
            <a:r>
              <a:rPr lang="en-US" sz="2800" b="1">
                <a:solidFill>
                  <a:srgbClr val="0F116A"/>
                </a:solidFill>
              </a:rPr>
              <a:t> have the </a:t>
            </a:r>
            <a:r>
              <a:rPr lang="en-US" sz="2800" b="1" u="sng">
                <a:solidFill>
                  <a:srgbClr val="CC0000"/>
                </a:solidFill>
              </a:rPr>
              <a:t>same valence</a:t>
            </a:r>
            <a:r>
              <a:rPr lang="en-US" sz="2800" b="1">
                <a:solidFill>
                  <a:srgbClr val="0F116A"/>
                </a:solidFill>
              </a:rPr>
              <a:t> &amp; </a:t>
            </a:r>
            <a:r>
              <a:rPr lang="en-US" sz="2800" b="1" u="sng">
                <a:solidFill>
                  <a:srgbClr val="CC0000"/>
                </a:solidFill>
              </a:rPr>
              <a:t>similar chemical properties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7986713" y="1524000"/>
            <a:ext cx="960437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914400" y="1524000"/>
            <a:ext cx="960438" cy="4572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6965950" y="3048000"/>
            <a:ext cx="100488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5988050" y="3048000"/>
            <a:ext cx="960438" cy="304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6204" name="Picture 12" descr="penguinL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 flipH="1">
            <a:off x="2944813" y="55626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5" name="AutoShape 13"/>
          <p:cNvSpPr>
            <a:spLocks noChangeArrowheads="1"/>
          </p:cNvSpPr>
          <p:nvPr/>
        </p:nvSpPr>
        <p:spPr bwMode="auto">
          <a:xfrm flipH="1">
            <a:off x="2757488" y="2874963"/>
            <a:ext cx="3133725" cy="1955800"/>
          </a:xfrm>
          <a:prstGeom prst="wedgeEllipseCallout">
            <a:avLst>
              <a:gd name="adj1" fmla="val 12458"/>
              <a:gd name="adj2" fmla="val 96750"/>
            </a:avLst>
          </a:prstGeom>
          <a:solidFill>
            <a:schemeClr val="bg2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Remember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some food chains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are built on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reducing O to H</a:t>
            </a:r>
            <a:r>
              <a:rPr lang="en-US" sz="1800" b="1" baseline="-250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2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&amp; some on 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reducing S to H</a:t>
            </a:r>
            <a:r>
              <a:rPr lang="en-US" sz="1800" b="1" baseline="-25000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2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 autoUpdateAnimBg="0"/>
      <p:bldP spid="136197" grpId="0" animBg="1"/>
      <p:bldP spid="136197" grpId="1" animBg="1"/>
      <p:bldP spid="136198" grpId="0" animBg="1"/>
      <p:bldP spid="136198" grpId="1" animBg="1"/>
      <p:bldP spid="136199" grpId="0" animBg="1"/>
      <p:bldP spid="136199" grpId="1" animBg="1"/>
      <p:bldP spid="136200" grpId="0" animBg="1"/>
      <p:bldP spid="13620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4632325"/>
            <a:ext cx="4065588" cy="2225675"/>
            <a:chOff x="0" y="2918"/>
            <a:chExt cx="2561" cy="1402"/>
          </a:xfrm>
        </p:grpSpPr>
        <p:pic>
          <p:nvPicPr>
            <p:cNvPr id="35851" name="Picture 27" descr="02_06"/>
            <p:cNvPicPr>
              <a:picLocks noChangeAspect="1" noChangeArrowheads="1"/>
            </p:cNvPicPr>
            <p:nvPr/>
          </p:nvPicPr>
          <p:blipFill>
            <a:blip r:embed="rId6"/>
            <a:srcRect t="7500" b="19501"/>
            <a:stretch>
              <a:fillRect/>
            </a:stretch>
          </p:blipFill>
          <p:spPr bwMode="auto">
            <a:xfrm>
              <a:off x="0" y="2918"/>
              <a:ext cx="2561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2" name="Rectangle 28"/>
            <p:cNvSpPr>
              <a:spLocks noChangeArrowheads="1"/>
            </p:cNvSpPr>
            <p:nvPr/>
          </p:nvSpPr>
          <p:spPr bwMode="auto">
            <a:xfrm>
              <a:off x="1523" y="296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116513" y="4535488"/>
            <a:ext cx="4024312" cy="2322512"/>
            <a:chOff x="3223" y="2857"/>
            <a:chExt cx="2535" cy="1463"/>
          </a:xfrm>
        </p:grpSpPr>
        <p:pic>
          <p:nvPicPr>
            <p:cNvPr id="35848" name="Picture 30" descr="02_10a"/>
            <p:cNvPicPr>
              <a:picLocks noChangeAspect="1" noChangeArrowheads="1"/>
            </p:cNvPicPr>
            <p:nvPr/>
          </p:nvPicPr>
          <p:blipFill>
            <a:blip r:embed="rId7"/>
            <a:srcRect l="3375" t="7500" r="5624" b="22501"/>
            <a:stretch>
              <a:fillRect/>
            </a:stretch>
          </p:blipFill>
          <p:spPr bwMode="auto">
            <a:xfrm>
              <a:off x="3223" y="2857"/>
              <a:ext cx="2535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Rectangle 31"/>
            <p:cNvSpPr>
              <a:spLocks noChangeArrowheads="1"/>
            </p:cNvSpPr>
            <p:nvPr/>
          </p:nvSpPr>
          <p:spPr bwMode="auto">
            <a:xfrm>
              <a:off x="4468" y="326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  <p:sp>
          <p:nvSpPr>
            <p:cNvPr id="35850" name="Rectangle 32"/>
            <p:cNvSpPr>
              <a:spLocks noChangeArrowheads="1"/>
            </p:cNvSpPr>
            <p:nvPr/>
          </p:nvSpPr>
          <p:spPr bwMode="auto">
            <a:xfrm>
              <a:off x="4468" y="384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>
                  <a:solidFill>
                    <a:srgbClr val="000000"/>
                  </a:solidFill>
                </a:rPr>
                <a:t>–</a:t>
              </a:r>
              <a:endParaRPr lang="en-US" sz="1400" b="1"/>
            </a:p>
          </p:txBody>
        </p:sp>
      </p:grp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reactivity</a:t>
            </a:r>
          </a:p>
        </p:txBody>
      </p: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2182813"/>
          </a:xfrm>
        </p:spPr>
        <p:txBody>
          <a:bodyPr/>
          <a:lstStyle/>
          <a:p>
            <a:pPr eaLnBrk="1" hangingPunct="1"/>
            <a:r>
              <a:rPr lang="en-US"/>
              <a:t>Atoms tend to</a:t>
            </a:r>
          </a:p>
          <a:p>
            <a:pPr lvl="1" eaLnBrk="1" hangingPunct="1"/>
            <a:r>
              <a:rPr lang="en-US"/>
              <a:t>complete a partially filled valence shell</a:t>
            </a:r>
          </a:p>
          <a:p>
            <a:pPr lvl="1" eaLnBrk="1" hangingPunct="1">
              <a:buFont typeface="Wingdings" charset="2"/>
              <a:buNone/>
            </a:pPr>
            <a:r>
              <a:rPr lang="en-US">
                <a:solidFill>
                  <a:srgbClr val="0F116A"/>
                </a:solidFill>
              </a:rPr>
              <a:t>                                 or</a:t>
            </a:r>
            <a:endParaRPr lang="en-US"/>
          </a:p>
          <a:p>
            <a:pPr lvl="1" eaLnBrk="1" hangingPunct="1"/>
            <a:r>
              <a:rPr lang="en-US"/>
              <a:t>empty a partially filled valence shell</a:t>
            </a:r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841375" y="3568700"/>
            <a:ext cx="7891463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CC0000"/>
                </a:solidFill>
              </a:rPr>
              <a:t>This tendency drives chemical reactions…</a:t>
            </a:r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3011488" y="4221163"/>
            <a:ext cx="3551237" cy="5492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CC0000"/>
                </a:solidFill>
              </a:rPr>
              <a:t>and creates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41" grpId="0" animBg="1" autoUpdateAnimBg="0"/>
      <p:bldP spid="13724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73638" y="4027488"/>
            <a:ext cx="4024312" cy="2665412"/>
            <a:chOff x="3133" y="2537"/>
            <a:chExt cx="2535" cy="1679"/>
          </a:xfrm>
        </p:grpSpPr>
        <p:grpSp>
          <p:nvGrpSpPr>
            <p:cNvPr id="37898" name="Group 4"/>
            <p:cNvGrpSpPr>
              <a:grpSpLocks/>
            </p:cNvGrpSpPr>
            <p:nvPr/>
          </p:nvGrpSpPr>
          <p:grpSpPr bwMode="auto">
            <a:xfrm>
              <a:off x="3133" y="2537"/>
              <a:ext cx="2535" cy="1463"/>
              <a:chOff x="3223" y="2857"/>
              <a:chExt cx="2535" cy="1463"/>
            </a:xfrm>
          </p:grpSpPr>
          <p:pic>
            <p:nvPicPr>
              <p:cNvPr id="37900" name="Picture 5" descr="02_10a"/>
              <p:cNvPicPr>
                <a:picLocks noChangeAspect="1" noChangeArrowheads="1"/>
              </p:cNvPicPr>
              <p:nvPr/>
            </p:nvPicPr>
            <p:blipFill>
              <a:blip r:embed="rId6"/>
              <a:srcRect l="3375" t="7500" r="5624" b="22501"/>
              <a:stretch>
                <a:fillRect/>
              </a:stretch>
            </p:blipFill>
            <p:spPr bwMode="auto">
              <a:xfrm>
                <a:off x="3223" y="2857"/>
                <a:ext cx="2535" cy="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1" name="Rectangle 6"/>
              <p:cNvSpPr>
                <a:spLocks noChangeArrowheads="1"/>
              </p:cNvSpPr>
              <p:nvPr/>
            </p:nvSpPr>
            <p:spPr bwMode="auto">
              <a:xfrm>
                <a:off x="4468" y="326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  <p:sp>
            <p:nvSpPr>
              <p:cNvPr id="37902" name="Rectangle 7"/>
              <p:cNvSpPr>
                <a:spLocks noChangeArrowheads="1"/>
              </p:cNvSpPr>
              <p:nvPr/>
            </p:nvSpPr>
            <p:spPr bwMode="auto">
              <a:xfrm>
                <a:off x="4468" y="3844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00000"/>
                    </a:solidFill>
                  </a:rPr>
                  <a:t>–</a:t>
                </a:r>
                <a:endParaRPr lang="en-US" sz="1400" b="1"/>
              </a:p>
            </p:txBody>
          </p:sp>
        </p:grp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3575" y="3986"/>
              <a:ext cx="165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solidFill>
                    <a:schemeClr val="tx2"/>
                  </a:solidFill>
                </a:rPr>
                <a:t>H</a:t>
              </a:r>
              <a:r>
                <a:rPr lang="en-US" b="1" baseline="-25000">
                  <a:solidFill>
                    <a:schemeClr val="tx2"/>
                  </a:solidFill>
                </a:rPr>
                <a:t>2</a:t>
              </a:r>
              <a:r>
                <a:rPr lang="en-US" b="1">
                  <a:solidFill>
                    <a:schemeClr val="tx2"/>
                  </a:solidFill>
                </a:rPr>
                <a:t> (hydrogen gas)</a:t>
              </a:r>
            </a:p>
          </p:txBody>
        </p:sp>
      </p:grpSp>
      <p:sp>
        <p:nvSpPr>
          <p:cNvPr id="238601" name="AutoShape 9"/>
          <p:cNvSpPr>
            <a:spLocks noChangeArrowheads="1"/>
          </p:cNvSpPr>
          <p:nvPr/>
        </p:nvSpPr>
        <p:spPr bwMode="auto">
          <a:xfrm>
            <a:off x="5680075" y="3741738"/>
            <a:ext cx="2609850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</a:rPr>
              <a:t>Covalent bond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Bonds in Biology</a:t>
            </a:r>
          </a:p>
        </p:txBody>
      </p:sp>
      <p:sp>
        <p:nvSpPr>
          <p:cNvPr id="238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7863" y="1371600"/>
            <a:ext cx="5719762" cy="5486400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rgbClr val="CC0000"/>
                </a:solidFill>
              </a:rPr>
              <a:t>Weak bonds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hydrogen bonds</a:t>
            </a:r>
          </a:p>
          <a:p>
            <a:pPr lvl="2" eaLnBrk="1" hangingPunct="1"/>
            <a:r>
              <a:rPr lang="en-US"/>
              <a:t>attraction between + and –</a:t>
            </a:r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hydrophobic &amp; hydrophilic interactions</a:t>
            </a:r>
            <a:endParaRPr lang="en-US"/>
          </a:p>
          <a:p>
            <a:pPr lvl="2" eaLnBrk="1" hangingPunct="1"/>
            <a:r>
              <a:rPr lang="en-US"/>
              <a:t>interactions with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van derWaals forces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ionic</a:t>
            </a:r>
          </a:p>
          <a:p>
            <a:pPr eaLnBrk="1" hangingPunct="1"/>
            <a:r>
              <a:rPr lang="en-US" u="sng">
                <a:solidFill>
                  <a:srgbClr val="CC0000"/>
                </a:solidFill>
              </a:rPr>
              <a:t>Strong bonds</a:t>
            </a:r>
            <a:endParaRPr lang="en-US"/>
          </a:p>
          <a:p>
            <a:pPr lvl="1" eaLnBrk="1" hangingPunct="1"/>
            <a:r>
              <a:rPr lang="en-US" u="sng">
                <a:solidFill>
                  <a:srgbClr val="CC0000"/>
                </a:solidFill>
              </a:rPr>
              <a:t>covalent bonds</a:t>
            </a:r>
          </a:p>
          <a:p>
            <a:pPr lvl="2" eaLnBrk="1" hangingPunct="1"/>
            <a:r>
              <a:rPr lang="en-US"/>
              <a:t>sharing electrons</a:t>
            </a:r>
          </a:p>
        </p:txBody>
      </p:sp>
      <p:pic>
        <p:nvPicPr>
          <p:cNvPr id="23860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7650" y="838200"/>
            <a:ext cx="2073275" cy="27781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6226175" y="341313"/>
            <a:ext cx="2767013" cy="474662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>
                <a:solidFill>
                  <a:srgbClr val="CC0000"/>
                </a:solidFill>
              </a:rPr>
              <a:t>Hydrogen bond</a:t>
            </a:r>
          </a:p>
        </p:txBody>
      </p:sp>
      <p:sp>
        <p:nvSpPr>
          <p:cNvPr id="238606" name="AutoShape 14"/>
          <p:cNvSpPr>
            <a:spLocks noChangeArrowheads="1"/>
          </p:cNvSpPr>
          <p:nvPr/>
        </p:nvSpPr>
        <p:spPr bwMode="auto">
          <a:xfrm>
            <a:off x="7994650" y="1182688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</a:t>
            </a:r>
            <a:r>
              <a:rPr lang="en-US" b="1" baseline="-25000">
                <a:solidFill>
                  <a:schemeClr val="tx2"/>
                </a:solidFill>
              </a:rPr>
              <a:t>2</a:t>
            </a:r>
            <a:r>
              <a:rPr lang="en-US" b="1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238607" name="AutoShape 15"/>
          <p:cNvSpPr>
            <a:spLocks noChangeArrowheads="1"/>
          </p:cNvSpPr>
          <p:nvPr/>
        </p:nvSpPr>
        <p:spPr bwMode="auto">
          <a:xfrm>
            <a:off x="7994650" y="2490788"/>
            <a:ext cx="611188" cy="406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H</a:t>
            </a:r>
            <a:r>
              <a:rPr lang="en-US" b="1" baseline="-25000">
                <a:solidFill>
                  <a:schemeClr val="tx2"/>
                </a:solidFill>
              </a:rPr>
              <a:t>2</a:t>
            </a:r>
            <a:r>
              <a:rPr lang="en-US" b="1">
                <a:solidFill>
                  <a:schemeClr val="tx2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1" grpId="0" animBg="1" autoUpdateAnimBg="0"/>
      <p:bldP spid="238595" grpId="0" build="p" bldLvl="5" autoUpdateAnimBg="0"/>
      <p:bldP spid="238603" grpId="0" animBg="1" autoUpdateAnimBg="0"/>
      <p:bldP spid="238606" grpId="0" build="p" autoUpdateAnimBg="0"/>
      <p:bldP spid="2386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Nonpolar covalent bond</a:t>
            </a:r>
          </a:p>
        </p:txBody>
      </p:sp>
      <p:pic>
        <p:nvPicPr>
          <p:cNvPr id="38915" name="Picture 7" descr="methane"/>
          <p:cNvPicPr>
            <a:picLocks noChangeAspect="1" noChangeArrowheads="1"/>
          </p:cNvPicPr>
          <p:nvPr/>
        </p:nvPicPr>
        <p:blipFill>
          <a:blip r:embed="rId7">
            <a:lum bright="-8000"/>
          </a:blip>
          <a:srcRect/>
          <a:stretch>
            <a:fillRect/>
          </a:stretch>
        </p:blipFill>
        <p:spPr bwMode="auto">
          <a:xfrm>
            <a:off x="5759450" y="2786063"/>
            <a:ext cx="303212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950" y="3101975"/>
            <a:ext cx="278765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0413" y="3889375"/>
            <a:ext cx="22399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55638" y="1355725"/>
            <a:ext cx="8382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Pair of electrons 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shared equally</a:t>
            </a: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 by 2 atoms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example</a:t>
            </a:r>
            <a:r>
              <a:rPr lang="en-US" sz="2800" b="1" kern="0" dirty="0">
                <a:latin typeface="+mn-lt"/>
                <a:ea typeface="ＭＳ Ｐゴシック" charset="-128"/>
              </a:rPr>
              <a:t>: hydrocarbons = </a:t>
            </a:r>
            <a:r>
              <a:rPr lang="en-US" sz="2800" b="1" kern="0" dirty="0" err="1">
                <a:latin typeface="+mn-lt"/>
                <a:ea typeface="ＭＳ Ｐゴシック" charset="-128"/>
              </a:rPr>
              <a:t>C</a:t>
            </a:r>
            <a:r>
              <a:rPr lang="en-US" sz="2800" b="1" kern="0" baseline="-25000" dirty="0" err="1">
                <a:latin typeface="+mn-lt"/>
                <a:ea typeface="ＭＳ Ｐゴシック" charset="-128"/>
              </a:rPr>
              <a:t>x</a:t>
            </a:r>
            <a:r>
              <a:rPr lang="en-US" sz="2800" b="1" kern="0" dirty="0" err="1">
                <a:latin typeface="+mn-lt"/>
                <a:ea typeface="ＭＳ Ｐゴシック" charset="-128"/>
              </a:rPr>
              <a:t>H</a:t>
            </a:r>
            <a:r>
              <a:rPr lang="en-US" sz="2800" b="1" kern="0" baseline="-25000" dirty="0" err="1">
                <a:latin typeface="+mn-lt"/>
                <a:ea typeface="ＭＳ Ｐゴシック" charset="-128"/>
              </a:rPr>
              <a:t>x</a:t>
            </a:r>
            <a:endParaRPr lang="en-US" sz="2800" b="1" kern="0" dirty="0"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methane (CH</a:t>
            </a:r>
            <a:r>
              <a:rPr lang="en-US" b="1" kern="0" baseline="-25000" dirty="0">
                <a:solidFill>
                  <a:srgbClr val="0F116A"/>
                </a:solidFill>
                <a:latin typeface="+mn-lt"/>
                <a:ea typeface="ＭＳ Ｐゴシック" charset="-128"/>
              </a:rPr>
              <a:t>4 </a:t>
            </a: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flipH="1">
            <a:off x="4279900" y="2500313"/>
            <a:ext cx="1801813" cy="1346200"/>
          </a:xfrm>
          <a:prstGeom prst="wedgeEllipseCallout">
            <a:avLst>
              <a:gd name="adj1" fmla="val 147097"/>
              <a:gd name="adj2" fmla="val 482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Lots of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energy stored…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&amp; released</a:t>
            </a:r>
          </a:p>
        </p:txBody>
      </p:sp>
      <p:sp>
        <p:nvSpPr>
          <p:cNvPr id="328714" name="AutoShape 10"/>
          <p:cNvSpPr>
            <a:spLocks noChangeArrowheads="1"/>
          </p:cNvSpPr>
          <p:nvPr/>
        </p:nvSpPr>
        <p:spPr bwMode="auto">
          <a:xfrm>
            <a:off x="4646613" y="5854700"/>
            <a:ext cx="2917825" cy="8350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balanced, stable,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good building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8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8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8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1" grpId="0" animBg="1" autoUpdateAnimBg="0"/>
      <p:bldP spid="32871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5"/>
          <a:srcRect l="9599" t="5667" r="11681" b="6494"/>
          <a:stretch>
            <a:fillRect/>
          </a:stretch>
        </p:blipFill>
        <p:spPr bwMode="auto">
          <a:xfrm>
            <a:off x="5895975" y="4572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3" name="Group 13"/>
          <p:cNvGrpSpPr>
            <a:grpSpLocks/>
          </p:cNvGrpSpPr>
          <p:nvPr/>
        </p:nvGrpSpPr>
        <p:grpSpPr bwMode="auto">
          <a:xfrm>
            <a:off x="5572125" y="3109913"/>
            <a:ext cx="3556000" cy="3544887"/>
            <a:chOff x="3205" y="2084"/>
            <a:chExt cx="2240" cy="2233"/>
          </a:xfrm>
        </p:grpSpPr>
        <p:pic>
          <p:nvPicPr>
            <p:cNvPr id="40972" name="Picture 8" descr="02_12a"/>
            <p:cNvPicPr>
              <a:picLocks noChangeAspect="1" noChangeArrowheads="1"/>
            </p:cNvPicPr>
            <p:nvPr/>
          </p:nvPicPr>
          <p:blipFill>
            <a:blip r:embed="rId6"/>
            <a:srcRect l="22501" r="20250" b="22501"/>
            <a:stretch>
              <a:fillRect/>
            </a:stretch>
          </p:blipFill>
          <p:spPr bwMode="auto">
            <a:xfrm>
              <a:off x="3205" y="2084"/>
              <a:ext cx="2200" cy="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3688" y="2413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3688" y="3747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4741" y="3115"/>
              <a:ext cx="70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Oxygen</a:t>
              </a:r>
              <a:endParaRPr lang="en-US" sz="2000" b="1"/>
            </a:p>
          </p:txBody>
        </p:sp>
      </p:grp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Polar covalent bonds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5527675" y="318452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540375" y="617378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+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8585200" y="3617913"/>
            <a:ext cx="3889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–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7942263" y="3221038"/>
            <a:ext cx="388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–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8585200" y="5656263"/>
            <a:ext cx="3889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–</a:t>
            </a:r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7943850" y="6038850"/>
            <a:ext cx="388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–</a:t>
            </a:r>
          </a:p>
        </p:txBody>
      </p:sp>
      <p:sp>
        <p:nvSpPr>
          <p:cNvPr id="1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88963" y="1371600"/>
            <a:ext cx="5475287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Pair of electrons </a:t>
            </a: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shared unequally</a:t>
            </a: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 by 2 atoms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example</a:t>
            </a:r>
            <a:r>
              <a:rPr lang="en-US" sz="2800" b="1" kern="0" dirty="0">
                <a:latin typeface="+mn-lt"/>
                <a:ea typeface="ＭＳ Ｐゴシック" charset="-128"/>
              </a:rPr>
              <a:t>: water = H</a:t>
            </a:r>
            <a:r>
              <a:rPr lang="en-US" sz="2800" b="1" kern="0" baseline="-25000" dirty="0">
                <a:latin typeface="+mn-lt"/>
                <a:ea typeface="ＭＳ Ｐゴシック" charset="-128"/>
              </a:rPr>
              <a:t>2</a:t>
            </a:r>
            <a:r>
              <a:rPr lang="en-US" sz="2800" b="1" kern="0" dirty="0">
                <a:latin typeface="+mn-lt"/>
                <a:ea typeface="ＭＳ Ｐゴシック" charset="-128"/>
              </a:rPr>
              <a:t>O</a:t>
            </a: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oxygen has stronger “</a:t>
            </a:r>
            <a:r>
              <a:rPr lang="en-US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attraction</a:t>
            </a: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” for the </a:t>
            </a:r>
            <a:b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</a:b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electrons than hydrogen</a:t>
            </a: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oxygen has higher </a:t>
            </a:r>
            <a:r>
              <a:rPr lang="en-US" b="1" u="sng" kern="0" dirty="0" err="1">
                <a:solidFill>
                  <a:srgbClr val="CC0000"/>
                </a:solidFill>
                <a:latin typeface="+mn-lt"/>
                <a:ea typeface="ＭＳ Ｐゴシック" charset="-128"/>
              </a:rPr>
              <a:t>electronegativity</a:t>
            </a:r>
            <a:endParaRPr lang="en-US" b="1" u="sng" kern="0" dirty="0">
              <a:solidFill>
                <a:srgbClr val="CC0000"/>
              </a:solidFill>
              <a:latin typeface="+mn-lt"/>
              <a:ea typeface="ＭＳ Ｐゴシック" charset="-128"/>
            </a:endParaRPr>
          </a:p>
          <a:p>
            <a:pPr marL="1085850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  <a:defRPr/>
            </a:pP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water is</a:t>
            </a:r>
            <a:r>
              <a:rPr lang="en-US" b="1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 </a:t>
            </a:r>
            <a:r>
              <a:rPr lang="en-US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a </a:t>
            </a:r>
            <a:r>
              <a:rPr lang="en-US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polar molecule</a:t>
            </a:r>
          </a:p>
          <a:p>
            <a:pPr marL="1428750" lvl="3" indent="-228600" algn="l" eaLnBrk="1" hangingPunct="1">
              <a:spcBef>
                <a:spcPct val="20000"/>
              </a:spcBef>
              <a:buClr>
                <a:schemeClr val="tx1"/>
              </a:buClr>
              <a:buSzPct val="110000"/>
              <a:buFont typeface="Wingdings" charset="2"/>
              <a:buChar char="w"/>
              <a:defRPr/>
            </a:pPr>
            <a:r>
              <a:rPr lang="en-US" sz="20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+ </a:t>
            </a:r>
            <a:r>
              <a:rPr lang="en-US" sz="2000" b="1" kern="0" dirty="0" err="1">
                <a:solidFill>
                  <a:srgbClr val="0F116A"/>
                </a:solidFill>
                <a:latin typeface="+mn-lt"/>
                <a:ea typeface="ＭＳ Ｐゴシック" charset="-128"/>
              </a:rPr>
              <a:t>vs</a:t>
            </a:r>
            <a:r>
              <a:rPr lang="en-US" sz="20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 – poles</a:t>
            </a:r>
          </a:p>
          <a:p>
            <a:pPr marL="1428750" lvl="3" indent="-228600" algn="l" eaLnBrk="1" hangingPunct="1">
              <a:spcBef>
                <a:spcPct val="20000"/>
              </a:spcBef>
              <a:buClr>
                <a:schemeClr val="tx1"/>
              </a:buClr>
              <a:buSzPct val="110000"/>
              <a:buFont typeface="Wingdings" charset="2"/>
              <a:buChar char="w"/>
              <a:defRPr/>
            </a:pPr>
            <a:r>
              <a:rPr lang="en-US" sz="2000" b="1" kern="0" dirty="0">
                <a:solidFill>
                  <a:srgbClr val="0F116A"/>
                </a:solidFill>
                <a:latin typeface="+mn-lt"/>
                <a:ea typeface="ＭＳ Ｐゴシック" charset="-128"/>
              </a:rPr>
              <a:t>leads to many interesting properties of water…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2" grpId="0" build="p" autoUpdateAnimBg="0"/>
      <p:bldP spid="145423" grpId="0" build="p" autoUpdateAnimBg="0"/>
      <p:bldP spid="145424" grpId="0" build="p" autoUpdateAnimBg="0"/>
      <p:bldP spid="145425" grpId="0" build="p" autoUpdateAnimBg="0"/>
      <p:bldP spid="145426" grpId="0" build="p" autoUpdateAnimBg="0"/>
      <p:bldP spid="145427" grpId="0" build="p" autoUpdateAnimBg="0"/>
      <p:bldP spid="1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6"/>
          <a:srcRect r="78751" b="12715"/>
          <a:stretch>
            <a:fillRect/>
          </a:stretch>
        </p:blipFill>
        <p:spPr bwMode="auto">
          <a:xfrm>
            <a:off x="6811963" y="409575"/>
            <a:ext cx="13303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Hydrogen bonding</a:t>
            </a:r>
          </a:p>
        </p:txBody>
      </p: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6288088" y="3608388"/>
            <a:ext cx="2459037" cy="3067050"/>
            <a:chOff x="3870" y="2129"/>
            <a:chExt cx="1549" cy="1932"/>
          </a:xfrm>
        </p:grpSpPr>
        <p:pic>
          <p:nvPicPr>
            <p:cNvPr id="150535" name="Picture 7"/>
            <p:cNvPicPr>
              <a:picLocks noChangeAspect="1" noChangeArrowheads="1"/>
            </p:cNvPicPr>
            <p:nvPr/>
          </p:nvPicPr>
          <p:blipFill>
            <a:blip r:embed="rId7"/>
            <a:srcRect b="6956"/>
            <a:stretch>
              <a:fillRect/>
            </a:stretch>
          </p:blipFill>
          <p:spPr bwMode="auto">
            <a:xfrm>
              <a:off x="3870" y="2129"/>
              <a:ext cx="1549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43019" name="Rectangle 13"/>
            <p:cNvSpPr>
              <a:spLocks noChangeArrowheads="1"/>
            </p:cNvSpPr>
            <p:nvPr/>
          </p:nvSpPr>
          <p:spPr bwMode="auto">
            <a:xfrm>
              <a:off x="4627" y="226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43020" name="Rectangle 14"/>
            <p:cNvSpPr>
              <a:spLocks noChangeArrowheads="1"/>
            </p:cNvSpPr>
            <p:nvPr/>
          </p:nvSpPr>
          <p:spPr bwMode="auto">
            <a:xfrm>
              <a:off x="4369" y="2435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43021" name="Rectangle 15"/>
            <p:cNvSpPr>
              <a:spLocks noChangeArrowheads="1"/>
            </p:cNvSpPr>
            <p:nvPr/>
          </p:nvSpPr>
          <p:spPr bwMode="auto">
            <a:xfrm>
              <a:off x="4210" y="2161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H</a:t>
              </a:r>
            </a:p>
          </p:txBody>
        </p:sp>
      </p:grp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6927850" y="1420813"/>
            <a:ext cx="1027113" cy="3651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515225" y="1660525"/>
            <a:ext cx="1571625" cy="473075"/>
            <a:chOff x="4734" y="1046"/>
            <a:chExt cx="990" cy="298"/>
          </a:xfrm>
        </p:grpSpPr>
        <p:sp>
          <p:nvSpPr>
            <p:cNvPr id="43016" name="Rectangle 19"/>
            <p:cNvSpPr>
              <a:spLocks noChangeArrowheads="1"/>
            </p:cNvSpPr>
            <p:nvPr/>
          </p:nvSpPr>
          <p:spPr bwMode="auto">
            <a:xfrm>
              <a:off x="5032" y="1113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</a:rPr>
                <a:t>H bonds</a:t>
              </a:r>
            </a:p>
          </p:txBody>
        </p:sp>
        <p:sp>
          <p:nvSpPr>
            <p:cNvPr id="43017" name="Freeform 20"/>
            <p:cNvSpPr>
              <a:spLocks/>
            </p:cNvSpPr>
            <p:nvPr/>
          </p:nvSpPr>
          <p:spPr bwMode="auto">
            <a:xfrm flipH="1">
              <a:off x="4734" y="1046"/>
              <a:ext cx="349" cy="230"/>
            </a:xfrm>
            <a:custGeom>
              <a:avLst/>
              <a:gdLst>
                <a:gd name="T0" fmla="*/ 0 w 398"/>
                <a:gd name="T1" fmla="*/ 205 h 231"/>
                <a:gd name="T2" fmla="*/ 214 w 398"/>
                <a:gd name="T3" fmla="*/ 196 h 231"/>
                <a:gd name="T4" fmla="*/ 349 w 398"/>
                <a:gd name="T5" fmla="*/ 0 h 231"/>
                <a:gd name="T6" fmla="*/ 0 60000 65536"/>
                <a:gd name="T7" fmla="*/ 0 60000 65536"/>
                <a:gd name="T8" fmla="*/ 0 60000 65536"/>
                <a:gd name="T9" fmla="*/ 0 w 398"/>
                <a:gd name="T10" fmla="*/ 0 h 231"/>
                <a:gd name="T11" fmla="*/ 398 w 398"/>
                <a:gd name="T12" fmla="*/ 231 h 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31">
                  <a:moveTo>
                    <a:pt x="0" y="206"/>
                  </a:moveTo>
                  <a:cubicBezTo>
                    <a:pt x="89" y="218"/>
                    <a:pt x="178" y="231"/>
                    <a:pt x="244" y="197"/>
                  </a:cubicBezTo>
                  <a:cubicBezTo>
                    <a:pt x="310" y="163"/>
                    <a:pt x="354" y="81"/>
                    <a:pt x="398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23913" y="1371600"/>
            <a:ext cx="586422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kern="0" dirty="0">
                <a:solidFill>
                  <a:srgbClr val="0F116A"/>
                </a:solidFill>
                <a:latin typeface="+mn-lt"/>
              </a:rPr>
              <a:t>Polar water creates molecular attractions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attraction between positive H in one H</a:t>
            </a:r>
            <a:r>
              <a:rPr lang="en-US" sz="2800" b="1" kern="0" baseline="-25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2</a:t>
            </a: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 molecule to negative O in another H</a:t>
            </a:r>
            <a:r>
              <a:rPr lang="en-US" sz="2800" b="1" kern="0" baseline="-25000" dirty="0">
                <a:solidFill>
                  <a:srgbClr val="CC0000"/>
                </a:solidFill>
                <a:latin typeface="+mn-lt"/>
                <a:ea typeface="ＭＳ Ｐゴシック" charset="-128"/>
              </a:rPr>
              <a:t>2</a:t>
            </a:r>
            <a:r>
              <a:rPr lang="en-US" sz="2800" b="1" u="sng" kern="0" dirty="0">
                <a:solidFill>
                  <a:srgbClr val="CC0000"/>
                </a:solidFill>
                <a:latin typeface="+mn-lt"/>
                <a:ea typeface="ＭＳ Ｐゴシック" charset="-128"/>
              </a:rPr>
              <a:t>O</a:t>
            </a:r>
            <a:r>
              <a:rPr lang="en-US" sz="2800" b="1" kern="0" dirty="0">
                <a:latin typeface="+mn-lt"/>
                <a:ea typeface="ＭＳ Ｐゴシック" charset="-128"/>
              </a:rPr>
              <a:t>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latin typeface="+mn-lt"/>
                <a:ea typeface="ＭＳ Ｐゴシック" charset="-128"/>
              </a:rPr>
              <a:t>also can occur wherever </a:t>
            </a:r>
            <a:br>
              <a:rPr lang="en-US" sz="2800" b="1" kern="0" dirty="0">
                <a:latin typeface="+mn-lt"/>
                <a:ea typeface="ＭＳ Ｐゴシック" charset="-128"/>
              </a:rPr>
            </a:br>
            <a:r>
              <a:rPr lang="en-US" sz="2800" b="1" kern="0" dirty="0">
                <a:latin typeface="+mn-lt"/>
                <a:ea typeface="ＭＳ Ｐゴシック" charset="-128"/>
              </a:rPr>
              <a:t>an -</a:t>
            </a:r>
            <a:r>
              <a:rPr lang="en-US" sz="2800" b="1" u="sng" kern="0" dirty="0">
                <a:latin typeface="+mn-lt"/>
                <a:ea typeface="ＭＳ Ｐゴシック" charset="-128"/>
              </a:rPr>
              <a:t>OH</a:t>
            </a:r>
            <a:r>
              <a:rPr lang="en-US" sz="2800" b="1" kern="0" dirty="0">
                <a:latin typeface="+mn-lt"/>
                <a:ea typeface="ＭＳ Ｐゴシック" charset="-128"/>
              </a:rPr>
              <a:t> exists in a larger </a:t>
            </a:r>
            <a:br>
              <a:rPr lang="en-US" sz="2800" b="1" kern="0" dirty="0">
                <a:latin typeface="+mn-lt"/>
                <a:ea typeface="ＭＳ Ｐゴシック" charset="-128"/>
              </a:rPr>
            </a:br>
            <a:r>
              <a:rPr lang="en-US" sz="2800" b="1" kern="0" dirty="0">
                <a:latin typeface="+mn-lt"/>
                <a:ea typeface="ＭＳ Ｐゴシック" charset="-128"/>
              </a:rPr>
              <a:t>molecule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  <a:defRPr/>
            </a:pPr>
            <a:r>
              <a:rPr lang="en-US" sz="3000" b="1" u="sng" kern="0" dirty="0">
                <a:solidFill>
                  <a:srgbClr val="CC0000"/>
                </a:solidFill>
                <a:latin typeface="+mn-lt"/>
              </a:rPr>
              <a:t>Weak bond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40458C"/>
              </a:buClr>
              <a:buSzPct val="60000"/>
              <a:buFont typeface="Wingdings" charset="2"/>
              <a:buChar char="u"/>
              <a:defRPr/>
            </a:pPr>
            <a:r>
              <a:rPr lang="en-US" sz="2800" b="1" kern="0" dirty="0">
                <a:solidFill>
                  <a:srgbClr val="40458C"/>
                </a:solidFill>
                <a:latin typeface="+mn-lt"/>
              </a:rPr>
              <a:t>but common in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9" grpId="0" animBg="1"/>
      <p:bldP spid="17" grpId="0" build="p" bldLvl="5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390</Words>
  <Application>Microsoft Office PowerPoint</Application>
  <PresentationFormat>On-screen Show (4:3)</PresentationFormat>
  <Paragraphs>137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Comic Sans MS</vt:lpstr>
      <vt:lpstr>Geneva</vt:lpstr>
      <vt:lpstr>Times</vt:lpstr>
      <vt:lpstr>Wingdings</vt:lpstr>
      <vt:lpstr>Blueprint</vt:lpstr>
      <vt:lpstr>The  Chemistry of Life</vt:lpstr>
      <vt:lpstr>Why are we studying chemistry?</vt:lpstr>
      <vt:lpstr>The World of Elements</vt:lpstr>
      <vt:lpstr>Elements &amp; their valence shells</vt:lpstr>
      <vt:lpstr>Chemical reactivity</vt:lpstr>
      <vt:lpstr>Bonds in Biology</vt:lpstr>
      <vt:lpstr>Nonpolar covalent bond</vt:lpstr>
      <vt:lpstr>Polar covalent bonds</vt:lpstr>
      <vt:lpstr>Hydrogen bonding</vt:lpstr>
      <vt:lpstr>Chemistry of Life</vt:lpstr>
      <vt:lpstr>More about Water</vt:lpstr>
      <vt:lpstr>Chemistry of water</vt:lpstr>
    </vt:vector>
  </TitlesOfParts>
  <Company>Kim Foglia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Chemistry of Life</dc:title>
  <dc:creator>ZYZ</dc:creator>
  <cp:lastModifiedBy>DiLuglio, Nicole J</cp:lastModifiedBy>
  <cp:revision>187</cp:revision>
  <cp:lastPrinted>2007-11-05T03:00:20Z</cp:lastPrinted>
  <dcterms:created xsi:type="dcterms:W3CDTF">2010-11-14T20:55:34Z</dcterms:created>
  <dcterms:modified xsi:type="dcterms:W3CDTF">2015-10-10T15:48:16Z</dcterms:modified>
</cp:coreProperties>
</file>