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330" r:id="rId2"/>
    <p:sldId id="303" r:id="rId3"/>
    <p:sldId id="304" r:id="rId4"/>
    <p:sldId id="306" r:id="rId5"/>
    <p:sldId id="307" r:id="rId6"/>
    <p:sldId id="308" r:id="rId7"/>
    <p:sldId id="309" r:id="rId8"/>
    <p:sldId id="311" r:id="rId9"/>
    <p:sldId id="312" r:id="rId10"/>
    <p:sldId id="331" r:id="rId11"/>
    <p:sldId id="324" r:id="rId12"/>
    <p:sldId id="328" r:id="rId13"/>
    <p:sldId id="318" r:id="rId1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006300"/>
    <a:srgbClr val="000000"/>
    <a:srgbClr val="CC0000"/>
    <a:srgbClr val="FFEA18"/>
    <a:srgbClr val="0F116A"/>
    <a:srgbClr val="80FF00"/>
    <a:srgbClr val="404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3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61D0D4AB-0862-C343-A5D2-EE326CCA7751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/>
              <a:t>Division Avenue High School	Ms. Foglia</a:t>
            </a:r>
            <a:endParaRPr lang="en-US" sz="1800" b="1"/>
          </a:p>
          <a:p>
            <a:pPr>
              <a:tabLst>
                <a:tab pos="6170613" algn="r"/>
              </a:tabLst>
              <a:defRPr/>
            </a:pPr>
            <a:r>
              <a:rPr lang="en-US" sz="1400" b="1"/>
              <a:t>AP Biology</a:t>
            </a:r>
          </a:p>
        </p:txBody>
      </p:sp>
    </p:spTree>
    <p:extLst>
      <p:ext uri="{BB962C8B-B14F-4D97-AF65-F5344CB8AC3E}">
        <p14:creationId xmlns:p14="http://schemas.microsoft.com/office/powerpoint/2010/main" val="3854401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600C46DA-4616-8B42-88FD-40567B372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01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4E792-9C91-6A4A-85E3-7B3D56A93408}" type="slidenum">
              <a:rPr lang="en-US"/>
              <a:pPr/>
              <a:t>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Cohesion</a:t>
            </a:r>
          </a:p>
          <a:p>
            <a:pPr marL="284163" lvl="1" indent="-16986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 bonding between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 molecules</a:t>
            </a:r>
          </a:p>
          <a:p>
            <a:pPr marL="284163" lvl="1" indent="-16986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water is “sticky”</a:t>
            </a:r>
          </a:p>
          <a:p>
            <a:pPr marL="568325" lvl="2" indent="-16986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1500" b="0">
                <a:solidFill>
                  <a:srgbClr val="000000"/>
                </a:solidFill>
              </a:rPr>
              <a:t>surface tension</a:t>
            </a:r>
          </a:p>
          <a:p>
            <a:pPr marL="568325" lvl="2" indent="-16986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1500" b="0">
                <a:solidFill>
                  <a:srgbClr val="000000"/>
                </a:solidFill>
              </a:rPr>
              <a:t>capillary action</a:t>
            </a:r>
          </a:p>
          <a:p>
            <a:pPr marL="568325" lvl="2" indent="-16986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1500" b="0">
                <a:solidFill>
                  <a:srgbClr val="000000"/>
                </a:solidFill>
              </a:rPr>
              <a:t>drinking straw</a:t>
            </a:r>
          </a:p>
          <a:p>
            <a:pPr eaLnBrk="1" hangingPunct="1">
              <a:buFont typeface="Wingdings" charset="2"/>
              <a:buNone/>
            </a:pPr>
            <a:r>
              <a:rPr lang="en-US">
                <a:solidFill>
                  <a:srgbClr val="000000"/>
                </a:solidFill>
              </a:rPr>
              <a:t>Adhesion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 bonding between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 &amp; other substances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sz="1500" b="0">
                <a:solidFill>
                  <a:srgbClr val="000000"/>
                </a:solidFill>
              </a:rPr>
              <a:t>capillary action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sz="1500" b="0">
                <a:solidFill>
                  <a:srgbClr val="000000"/>
                </a:solidFill>
              </a:rPr>
              <a:t>meniscus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sz="1500" b="0">
                <a:solidFill>
                  <a:srgbClr val="000000"/>
                </a:solidFill>
              </a:rPr>
              <a:t>water climbs up paper towel or cloth</a:t>
            </a:r>
          </a:p>
        </p:txBody>
      </p:sp>
    </p:spTree>
    <p:extLst>
      <p:ext uri="{BB962C8B-B14F-4D97-AF65-F5344CB8AC3E}">
        <p14:creationId xmlns:p14="http://schemas.microsoft.com/office/powerpoint/2010/main" val="180737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75F89-25E5-0546-8034-96C2AFFCB6A0}" type="slidenum">
              <a:rPr lang="en-US"/>
              <a:pPr/>
              <a:t>11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>
                <a:solidFill>
                  <a:srgbClr val="000000"/>
                </a:solidFill>
              </a:rPr>
              <a:t>Water ionizes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 splits off from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O, leaving OH</a:t>
            </a:r>
            <a:r>
              <a:rPr lang="en-US" baseline="30000">
                <a:solidFill>
                  <a:srgbClr val="000000"/>
                </a:solidFill>
              </a:rPr>
              <a:t>–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H</a:t>
            </a:r>
            <a:r>
              <a:rPr lang="en-US" b="0" baseline="-25000">
                <a:solidFill>
                  <a:srgbClr val="000000"/>
                </a:solidFill>
              </a:rPr>
              <a:t>2</a:t>
            </a:r>
            <a:r>
              <a:rPr lang="en-US" b="0">
                <a:solidFill>
                  <a:srgbClr val="000000"/>
                </a:solidFill>
              </a:rPr>
              <a:t>O </a:t>
            </a:r>
            <a:r>
              <a:rPr lang="en-US" b="0">
                <a:solidFill>
                  <a:srgbClr val="000000"/>
                </a:solidFill>
                <a:sym typeface="Symbol" charset="2"/>
              </a:rPr>
              <a:t> H</a:t>
            </a:r>
            <a:r>
              <a:rPr lang="en-US" b="0" baseline="30000">
                <a:solidFill>
                  <a:srgbClr val="000000"/>
                </a:solidFill>
                <a:sym typeface="Symbol" charset="2"/>
              </a:rPr>
              <a:t>+</a:t>
            </a:r>
            <a:r>
              <a:rPr lang="en-US" b="0">
                <a:solidFill>
                  <a:srgbClr val="000000"/>
                </a:solidFill>
                <a:sym typeface="Symbol" charset="2"/>
              </a:rPr>
              <a:t> + OH</a:t>
            </a:r>
            <a:r>
              <a:rPr lang="en-US" b="0" baseline="30000">
                <a:solidFill>
                  <a:srgbClr val="000000"/>
                </a:solidFill>
                <a:sym typeface="Symbol" charset="2"/>
              </a:rPr>
              <a:t>–</a:t>
            </a:r>
            <a:r>
              <a:rPr lang="en-US" b="0">
                <a:solidFill>
                  <a:srgbClr val="000000"/>
                </a:solidFill>
              </a:rPr>
              <a:t> 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if [H</a:t>
            </a:r>
            <a:r>
              <a:rPr lang="en-US" b="0" baseline="30000">
                <a:solidFill>
                  <a:srgbClr val="000000"/>
                </a:solidFill>
              </a:rPr>
              <a:t>+</a:t>
            </a:r>
            <a:r>
              <a:rPr lang="en-US" b="0">
                <a:solidFill>
                  <a:srgbClr val="000000"/>
                </a:solidFill>
              </a:rPr>
              <a:t>] = [</a:t>
            </a:r>
            <a:r>
              <a:rPr lang="en-US" b="0" baseline="30000">
                <a:solidFill>
                  <a:srgbClr val="000000"/>
                </a:solidFill>
              </a:rPr>
              <a:t>-</a:t>
            </a:r>
            <a:r>
              <a:rPr lang="en-US" b="0">
                <a:solidFill>
                  <a:srgbClr val="000000"/>
                </a:solidFill>
              </a:rPr>
              <a:t>OH], water is neutral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if [H</a:t>
            </a:r>
            <a:r>
              <a:rPr lang="en-US" b="0" baseline="30000">
                <a:solidFill>
                  <a:srgbClr val="000000"/>
                </a:solidFill>
              </a:rPr>
              <a:t>+</a:t>
            </a:r>
            <a:r>
              <a:rPr lang="en-US" b="0">
                <a:solidFill>
                  <a:srgbClr val="000000"/>
                </a:solidFill>
              </a:rPr>
              <a:t>] &gt; [</a:t>
            </a:r>
            <a:r>
              <a:rPr lang="en-US" b="0" baseline="30000">
                <a:solidFill>
                  <a:srgbClr val="000000"/>
                </a:solidFill>
              </a:rPr>
              <a:t>-</a:t>
            </a:r>
            <a:r>
              <a:rPr lang="en-US" b="0">
                <a:solidFill>
                  <a:srgbClr val="000000"/>
                </a:solidFill>
              </a:rPr>
              <a:t>OH], water is acidic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if [H</a:t>
            </a:r>
            <a:r>
              <a:rPr lang="en-US" b="0" baseline="30000">
                <a:solidFill>
                  <a:srgbClr val="000000"/>
                </a:solidFill>
              </a:rPr>
              <a:t>+</a:t>
            </a:r>
            <a:r>
              <a:rPr lang="en-US" b="0">
                <a:solidFill>
                  <a:srgbClr val="000000"/>
                </a:solidFill>
              </a:rPr>
              <a:t>] &lt; [</a:t>
            </a:r>
            <a:r>
              <a:rPr lang="en-US" b="0" baseline="30000">
                <a:solidFill>
                  <a:srgbClr val="000000"/>
                </a:solidFill>
              </a:rPr>
              <a:t>-</a:t>
            </a:r>
            <a:r>
              <a:rPr lang="en-US" b="0">
                <a:solidFill>
                  <a:srgbClr val="000000"/>
                </a:solidFill>
              </a:rPr>
              <a:t>OH], water is basic</a:t>
            </a:r>
          </a:p>
          <a:p>
            <a:pPr eaLnBrk="1" hangingPunct="1">
              <a:buFont typeface="Wingdings" charset="2"/>
              <a:buNone/>
            </a:pPr>
            <a:r>
              <a:rPr lang="en-US">
                <a:solidFill>
                  <a:srgbClr val="000000"/>
                </a:solidFill>
              </a:rPr>
              <a:t>pH scale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how acid or basic solution is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1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>
                <a:solidFill>
                  <a:srgbClr val="000000"/>
                </a:solidFill>
              </a:rPr>
              <a:t>7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</a:t>
            </a:r>
            <a:r>
              <a:rPr lang="en-US">
                <a:solidFill>
                  <a:srgbClr val="000000"/>
                </a:solidFill>
              </a:rPr>
              <a:t> 14</a:t>
            </a:r>
          </a:p>
          <a:p>
            <a:pPr eaLnBrk="1" hangingPunct="1">
              <a:buFont typeface="Wingdings" charset="2"/>
              <a:buChar char="§"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0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FD1F4-2745-EE4D-90F9-59AE776C3A29}" type="slidenum">
              <a:rPr lang="en-US"/>
              <a:pPr/>
              <a:t>12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173038" indent="-173038" eaLnBrk="1" hangingPunct="1"/>
            <a:r>
              <a:rPr lang="en-US">
                <a:solidFill>
                  <a:srgbClr val="000000"/>
                </a:solidFill>
              </a:rPr>
              <a:t>In pure water only 1 water molecule in every 554 million is dissociated</a:t>
            </a:r>
          </a:p>
          <a:p>
            <a:pPr marL="173038" indent="-173038">
              <a:spcBef>
                <a:spcPct val="0"/>
              </a:spcBef>
            </a:pPr>
            <a:endParaRPr lang="en-US">
              <a:solidFill>
                <a:srgbClr val="000000"/>
              </a:solidFill>
            </a:endParaRPr>
          </a:p>
          <a:p>
            <a:pPr marL="173038" indent="-173038">
              <a:spcBef>
                <a:spcPct val="0"/>
              </a:spcBef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tenfold change in H+ ions</a:t>
            </a:r>
          </a:p>
          <a:p>
            <a:pPr marL="173038" indent="-173038">
              <a:spcBef>
                <a:spcPct val="0"/>
              </a:spcBef>
            </a:pPr>
            <a:endParaRPr lang="en-US">
              <a:solidFill>
                <a:srgbClr val="000000"/>
              </a:solidFill>
            </a:endParaRP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pH1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>
                <a:solidFill>
                  <a:srgbClr val="000000"/>
                </a:solidFill>
              </a:rPr>
              <a:t>pH2</a:t>
            </a: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10</a:t>
            </a:r>
            <a:r>
              <a:rPr lang="en-US" baseline="30000">
                <a:solidFill>
                  <a:srgbClr val="000000"/>
                </a:solidFill>
              </a:rPr>
              <a:t>-1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10</a:t>
            </a:r>
            <a:r>
              <a:rPr lang="en-US" baseline="30000">
                <a:solidFill>
                  <a:srgbClr val="000000"/>
                </a:solidFill>
                <a:sym typeface="Symbol" charset="2"/>
              </a:rPr>
              <a:t>-2</a:t>
            </a: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sym typeface="Symbol" charset="2"/>
              </a:rPr>
              <a:t>10 times less H</a:t>
            </a:r>
            <a:r>
              <a:rPr lang="en-US" baseline="30000">
                <a:solidFill>
                  <a:srgbClr val="000000"/>
                </a:solidFill>
                <a:sym typeface="Symbol" charset="2"/>
              </a:rPr>
              <a:t>+</a:t>
            </a:r>
          </a:p>
          <a:p>
            <a:pPr marL="173038" indent="-173038">
              <a:spcBef>
                <a:spcPct val="0"/>
              </a:spcBef>
            </a:pPr>
            <a:endParaRPr lang="en-US">
              <a:solidFill>
                <a:srgbClr val="000000"/>
              </a:solidFill>
            </a:endParaRP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pH8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>
                <a:solidFill>
                  <a:srgbClr val="000000"/>
                </a:solidFill>
              </a:rPr>
              <a:t>pH7</a:t>
            </a: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10</a:t>
            </a:r>
            <a:r>
              <a:rPr lang="en-US" baseline="30000">
                <a:solidFill>
                  <a:srgbClr val="000000"/>
                </a:solidFill>
              </a:rPr>
              <a:t>-8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10</a:t>
            </a:r>
            <a:r>
              <a:rPr lang="en-US" baseline="30000">
                <a:solidFill>
                  <a:srgbClr val="000000"/>
                </a:solidFill>
                <a:sym typeface="Symbol" charset="2"/>
              </a:rPr>
              <a:t>-7</a:t>
            </a: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sym typeface="Symbol" charset="2"/>
              </a:rPr>
              <a:t>10 times more H</a:t>
            </a:r>
            <a:r>
              <a:rPr lang="en-US" baseline="30000">
                <a:solidFill>
                  <a:srgbClr val="000000"/>
                </a:solidFill>
                <a:sym typeface="Symbol" charset="2"/>
              </a:rPr>
              <a:t>+</a:t>
            </a:r>
            <a:endParaRPr lang="en-US">
              <a:solidFill>
                <a:srgbClr val="000000"/>
              </a:solidFill>
            </a:endParaRPr>
          </a:p>
          <a:p>
            <a:pPr marL="173038" indent="-173038">
              <a:spcBef>
                <a:spcPct val="0"/>
              </a:spcBef>
            </a:pPr>
            <a:endParaRPr lang="en-US">
              <a:solidFill>
                <a:srgbClr val="000000"/>
              </a:solidFill>
            </a:endParaRP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pH10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>
                <a:solidFill>
                  <a:srgbClr val="000000"/>
                </a:solidFill>
              </a:rPr>
              <a:t>pH8</a:t>
            </a: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10</a:t>
            </a:r>
            <a:r>
              <a:rPr lang="en-US" baseline="30000">
                <a:solidFill>
                  <a:srgbClr val="000000"/>
                </a:solidFill>
              </a:rPr>
              <a:t>-10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10</a:t>
            </a:r>
            <a:r>
              <a:rPr lang="en-US" baseline="30000">
                <a:solidFill>
                  <a:srgbClr val="000000"/>
                </a:solidFill>
                <a:sym typeface="Symbol" charset="2"/>
              </a:rPr>
              <a:t>-8</a:t>
            </a: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sym typeface="Symbol" charset="2"/>
              </a:rPr>
              <a:t>100 times more H</a:t>
            </a:r>
            <a:r>
              <a:rPr lang="en-US" baseline="30000">
                <a:solidFill>
                  <a:srgbClr val="000000"/>
                </a:solidFill>
                <a:sym typeface="Symbol" charset="2"/>
              </a:rPr>
              <a:t>+</a:t>
            </a:r>
          </a:p>
          <a:p>
            <a:pPr marL="173038" indent="-173038" eaLnBrk="1" hangingPunct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43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83499-C884-C241-9B61-915741811EA3}" type="slidenum">
              <a:rPr lang="en-US"/>
              <a:pPr/>
              <a:t>13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/>
              <a:t>Exercise = acidic in muscles</a:t>
            </a:r>
          </a:p>
          <a:p>
            <a:pPr lvl="1" eaLnBrk="1" hangingPunct="1"/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= carbonic acid</a:t>
            </a:r>
          </a:p>
          <a:p>
            <a:pPr lvl="1" eaLnBrk="1" hangingPunct="1"/>
            <a:r>
              <a:rPr lang="en-US"/>
              <a:t>lactic acid</a:t>
            </a:r>
          </a:p>
          <a:p>
            <a:pPr lvl="1" eaLnBrk="1" hangingPunct="1"/>
            <a:r>
              <a:rPr lang="en-US"/>
              <a:t>body uses buffers to counter act this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74849-FDEE-7049-B289-1597CDA65870}" type="slidenum">
              <a:rPr lang="en-US"/>
              <a:pPr/>
              <a:t>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/>
              <a:t>APBio/TOPICS/04Biochemistry/MoviesAP/03_03WaterTransport_A.swf</a:t>
            </a:r>
          </a:p>
        </p:txBody>
      </p:sp>
    </p:spTree>
    <p:extLst>
      <p:ext uri="{BB962C8B-B14F-4D97-AF65-F5344CB8AC3E}">
        <p14:creationId xmlns:p14="http://schemas.microsoft.com/office/powerpoint/2010/main" val="3992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6215C-8C04-0446-BFF8-C48972F121DD}" type="slidenum">
              <a:rPr lang="en-US"/>
              <a:pPr/>
              <a:t>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3340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/>
              <a:t>2. Water is a good solvent = the solvent of life 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Polarity makes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 a good solvent</a:t>
            </a:r>
          </a:p>
          <a:p>
            <a:pPr marL="630238" lvl="2" indent="-231775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polar H</a:t>
            </a:r>
            <a:r>
              <a:rPr lang="en-US" b="0" baseline="-25000">
                <a:solidFill>
                  <a:srgbClr val="000000"/>
                </a:solidFill>
              </a:rPr>
              <a:t>2</a:t>
            </a:r>
            <a:r>
              <a:rPr lang="en-US" b="0">
                <a:solidFill>
                  <a:srgbClr val="000000"/>
                </a:solidFill>
              </a:rPr>
              <a:t>O molecules surround + &amp; – ions</a:t>
            </a:r>
          </a:p>
          <a:p>
            <a:pPr marL="630238" lvl="2" indent="-231775" eaLnBrk="1" hangingPunct="1">
              <a:buFont typeface="Wingdings" charset="2"/>
              <a:buChar char="§"/>
            </a:pPr>
            <a:r>
              <a:rPr lang="en-US" b="0" u="sng">
                <a:solidFill>
                  <a:srgbClr val="000000"/>
                </a:solidFill>
              </a:rPr>
              <a:t>solvents</a:t>
            </a:r>
            <a:r>
              <a:rPr lang="en-US" b="0">
                <a:solidFill>
                  <a:srgbClr val="000000"/>
                </a:solidFill>
              </a:rPr>
              <a:t> dissolve </a:t>
            </a:r>
            <a:r>
              <a:rPr lang="en-US" b="0" u="sng">
                <a:solidFill>
                  <a:srgbClr val="000000"/>
                </a:solidFill>
              </a:rPr>
              <a:t>solutes</a:t>
            </a:r>
            <a:r>
              <a:rPr lang="en-US" b="0">
                <a:solidFill>
                  <a:srgbClr val="000000"/>
                </a:solidFill>
              </a:rPr>
              <a:t> creating </a:t>
            </a:r>
            <a:r>
              <a:rPr lang="en-US" b="0" u="sng">
                <a:solidFill>
                  <a:srgbClr val="000000"/>
                </a:solidFill>
              </a:rPr>
              <a:t>solutions</a:t>
            </a:r>
          </a:p>
          <a:p>
            <a:pPr marL="630238" lvl="2" indent="-231775" eaLnBrk="1" hangingPunct="1">
              <a:buFont typeface="Wingdings" charset="2"/>
              <a:buChar char="§"/>
            </a:pPr>
            <a:endParaRPr lang="en-US" b="0">
              <a:solidFill>
                <a:srgbClr val="000000"/>
              </a:solidFill>
            </a:endParaRP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/>
              <a:t>What dissolves in water easily?</a:t>
            </a:r>
          </a:p>
          <a:p>
            <a:pPr marL="630238" lvl="2" indent="-231775" eaLnBrk="1" hangingPunct="1">
              <a:buFont typeface="Wingdings" charset="2"/>
              <a:buChar char="§"/>
            </a:pPr>
            <a:r>
              <a:rPr lang="en-US" b="0"/>
              <a:t>polar or non-polar molecules?</a:t>
            </a:r>
          </a:p>
          <a:p>
            <a:pPr marL="630238" lvl="2" indent="-231775" eaLnBrk="1" hangingPunct="1">
              <a:buFont typeface="Wingdings" charset="2"/>
              <a:buChar char="§"/>
            </a:pPr>
            <a:r>
              <a:rPr lang="en-US" b="0"/>
              <a:t>How about </a:t>
            </a:r>
            <a:r>
              <a:rPr lang="en-US" b="0" u="sng"/>
              <a:t>oxygen</a:t>
            </a:r>
            <a:r>
              <a:rPr lang="en-US" b="0"/>
              <a:t> -- does that dissolve in H</a:t>
            </a:r>
            <a:r>
              <a:rPr lang="en-US" b="0" baseline="-25000"/>
              <a:t>2</a:t>
            </a:r>
            <a:r>
              <a:rPr lang="en-US" b="0"/>
              <a:t>O?</a:t>
            </a:r>
          </a:p>
        </p:txBody>
      </p:sp>
    </p:spTree>
    <p:extLst>
      <p:ext uri="{BB962C8B-B14F-4D97-AF65-F5344CB8AC3E}">
        <p14:creationId xmlns:p14="http://schemas.microsoft.com/office/powerpoint/2010/main" val="123638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43555-95A7-874A-AB1E-C3DA649D2284}" type="slidenum">
              <a:rPr lang="en-US"/>
              <a:pPr/>
              <a:t>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3340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sz="1600" u="sng">
                <a:solidFill>
                  <a:srgbClr val="000000"/>
                </a:solidFill>
              </a:rPr>
              <a:t>Hydrophilic</a:t>
            </a:r>
            <a:endParaRPr lang="en-US" sz="1600">
              <a:solidFill>
                <a:srgbClr val="000000"/>
              </a:solidFill>
            </a:endParaRP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substances have attraction to H</a:t>
            </a:r>
            <a:r>
              <a:rPr lang="en-US" sz="1600" baseline="-25000">
                <a:solidFill>
                  <a:srgbClr val="000000"/>
                </a:solidFill>
              </a:rPr>
              <a:t>2</a:t>
            </a:r>
            <a:r>
              <a:rPr lang="en-US" sz="1600">
                <a:solidFill>
                  <a:srgbClr val="000000"/>
                </a:solidFill>
              </a:rPr>
              <a:t>O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7798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CD316-8C3D-A840-AD49-DFF79A48154C}" type="slidenum">
              <a:rPr lang="en-US"/>
              <a:pPr/>
              <a:t>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3340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u="sng">
                <a:solidFill>
                  <a:srgbClr val="000000"/>
                </a:solidFill>
              </a:rPr>
              <a:t>Hydrophobic</a:t>
            </a:r>
            <a:r>
              <a:rPr lang="en-US" sz="1600">
                <a:solidFill>
                  <a:srgbClr val="000000"/>
                </a:solidFill>
              </a:rPr>
              <a:t> </a:t>
            </a:r>
          </a:p>
          <a:p>
            <a:pPr marL="284163" lvl="1" indent="-16986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substances that don’t have an attraction to H</a:t>
            </a:r>
            <a:r>
              <a:rPr lang="en-US" sz="1600" baseline="-25000">
                <a:solidFill>
                  <a:srgbClr val="000000"/>
                </a:solidFill>
              </a:rPr>
              <a:t>2</a:t>
            </a:r>
            <a:r>
              <a:rPr lang="en-US" sz="1600">
                <a:solidFill>
                  <a:srgbClr val="000000"/>
                </a:solidFill>
              </a:rPr>
              <a:t>O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5D936-7D39-0546-88AA-F5ECBC104139}" type="slidenum">
              <a:rPr lang="en-US"/>
              <a:pPr/>
              <a:t>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Most (all?) substances are more dense when they are solid, but not water…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Lower density as a solid = Ice floats!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 bonds form a crystal</a:t>
            </a:r>
          </a:p>
        </p:txBody>
      </p:sp>
    </p:spTree>
    <p:extLst>
      <p:ext uri="{BB962C8B-B14F-4D97-AF65-F5344CB8AC3E}">
        <p14:creationId xmlns:p14="http://schemas.microsoft.com/office/powerpoint/2010/main" val="372910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BB257-27FB-EC4D-A25A-378C9F3AFBEA}" type="slidenum">
              <a:rPr lang="en-US"/>
              <a:pPr/>
              <a:t>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>
                <a:solidFill>
                  <a:srgbClr val="000000"/>
                </a:solidFill>
              </a:rPr>
              <a:t>Oceans &amp; lakes don’t freeze solid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surface ice insulates water below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allowing life to survive the winter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if ice sank…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ponds, lakes &amp; even oceans would freeze solid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in summer, only upper few inches would thaw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seasonal turnover of lakes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sinking cold H</a:t>
            </a:r>
            <a:r>
              <a:rPr lang="en-US" b="0" baseline="-25000">
                <a:solidFill>
                  <a:srgbClr val="000000"/>
                </a:solidFill>
              </a:rPr>
              <a:t>2</a:t>
            </a:r>
            <a:r>
              <a:rPr lang="en-US" b="0">
                <a:solidFill>
                  <a:srgbClr val="000000"/>
                </a:solidFill>
              </a:rPr>
              <a:t>O cycles nutrients in autumn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4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1127-CC5F-FF4A-A084-7193F8DB8AC8}" type="slidenum">
              <a:rPr lang="en-US"/>
              <a:pPr/>
              <a:t>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marL="173038" indent="-173038" eaLnBrk="1" hangingPunct="1">
              <a:buFont typeface="Wingdings" charset="2"/>
              <a:buNone/>
            </a:pPr>
            <a:r>
              <a:rPr lang="en-US"/>
              <a:t>Specific heat</a:t>
            </a:r>
            <a:endParaRPr lang="en-US">
              <a:solidFill>
                <a:srgbClr val="000000"/>
              </a:solidFill>
            </a:endParaRPr>
          </a:p>
          <a:p>
            <a:pPr marL="173038" indent="-173038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 resists changes in temperature</a:t>
            </a:r>
          </a:p>
          <a:p>
            <a:pPr marL="457200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high specific heat = heats &amp; cools slowly</a:t>
            </a:r>
          </a:p>
          <a:p>
            <a:pPr marL="457200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takes a lot to heat it up</a:t>
            </a:r>
          </a:p>
          <a:p>
            <a:pPr marL="457200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takes a lot to cool it down</a:t>
            </a:r>
          </a:p>
          <a:p>
            <a:pPr marL="173038" indent="-173038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 moderates temperatures on Earth</a:t>
            </a:r>
          </a:p>
          <a:p>
            <a:pPr marL="173038" indent="-173038" eaLnBrk="1" hangingPunct="1">
              <a:buFont typeface="Wingdings" charset="2"/>
              <a:buChar char="§"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09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2C1B1-AC34-744D-8479-1C6FCB123BB1}" type="slidenum">
              <a:rPr lang="en-US"/>
              <a:pPr/>
              <a:t>10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5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 userDrawn="1"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6" name="Group 78"/>
          <p:cNvGrpSpPr>
            <a:grpSpLocks/>
          </p:cNvGrpSpPr>
          <p:nvPr userDrawn="1"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79"/>
          <p:cNvGrpSpPr>
            <a:grpSpLocks/>
          </p:cNvGrpSpPr>
          <p:nvPr userDrawn="1"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2" y="1154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6" y="962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8" y="1106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Text Box 83"/>
          <p:cNvSpPr txBox="1">
            <a:spLocks noChangeArrowheads="1"/>
          </p:cNvSpPr>
          <p:nvPr userDrawn="1"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/>
              <a:t>AP Biology</a:t>
            </a:r>
            <a:endParaRPr lang="en-US">
              <a:latin typeface="Times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>
              <a:defRPr/>
            </a:pPr>
            <a:r>
              <a:rPr lang="en-US"/>
              <a:t>2009-2010</a:t>
            </a:r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FB67-9F4E-F644-93C8-7D9E668B68E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9A93C-7778-2544-A7FC-C84369A65BE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D27B-B0BE-3347-80E0-33206F376C0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2ED8A-C948-1C41-8293-D00B92E2537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1ADD1-136B-8045-8449-2A42F6451E3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E2FA7-B3D5-9844-8175-D7FF6C3C002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9409-0245-8C44-ADEC-4D64D6AF832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84ABD-E29E-AE44-B038-925EDEB403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C26E-03F9-8740-9EDE-21597AFEF54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327E-5F9C-0946-81CA-5A132E34AD4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9311279E-3179-0640-A6E4-0D220EC7AFD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53" name="Text Box 81"/>
          <p:cNvSpPr txBox="1">
            <a:spLocks noChangeArrowheads="1"/>
          </p:cNvSpPr>
          <p:nvPr userDrawn="1"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/>
              <a:t>AP Biology</a:t>
            </a:r>
            <a:endParaRPr lang="en-US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charset="2"/>
        <a:buChar char="§"/>
        <a:defRPr sz="3000" b="1">
          <a:solidFill>
            <a:srgbClr val="0F116A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u"/>
        <a:defRPr sz="2800" b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2"/>
        <a:buChar char="§"/>
        <a:defRPr sz="2400" b="1">
          <a:solidFill>
            <a:srgbClr val="0F116A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charset="2"/>
        <a:buChar char="w"/>
        <a:defRPr sz="2000" b="1">
          <a:solidFill>
            <a:srgbClr val="0F116A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6.bin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audio" Target="../media/audio1.bin"/><Relationship Id="rId4" Type="http://schemas.openxmlformats.org/officeDocument/2006/relationships/audio" Target="../media/audio3.bin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audio" Target="../media/audio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audio" Target="../media/audio2.bin"/><Relationship Id="rId10" Type="http://schemas.openxmlformats.org/officeDocument/2006/relationships/image" Target="../media/image6.png"/><Relationship Id="rId4" Type="http://schemas.openxmlformats.org/officeDocument/2006/relationships/audio" Target="../media/audio3.bin"/><Relationship Id="rId9" Type="http://schemas.openxmlformats.org/officeDocument/2006/relationships/image" Target="../media/image7.pd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bin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df"/><Relationship Id="rId3" Type="http://schemas.openxmlformats.org/officeDocument/2006/relationships/audio" Target="../media/audio1.bin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audio" Target="../media/audio3.bin"/><Relationship Id="rId4" Type="http://schemas.openxmlformats.org/officeDocument/2006/relationships/audio" Target="../media/audio2.bin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bin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4" Type="http://schemas.openxmlformats.org/officeDocument/2006/relationships/audio" Target="../media/audio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0" name="Picture 10" descr="drinking pengu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4313" y="5316538"/>
            <a:ext cx="12461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8" name="Picture 8"/>
          <p:cNvPicPr>
            <a:picLocks noChangeAspect="1" noChangeArrowheads="1"/>
          </p:cNvPicPr>
          <p:nvPr/>
        </p:nvPicPr>
        <p:blipFill>
          <a:blip r:embed="rId5"/>
          <a:srcRect l="8000" t="12000" r="16000"/>
          <a:stretch>
            <a:fillRect/>
          </a:stretch>
        </p:blipFill>
        <p:spPr bwMode="auto">
          <a:xfrm>
            <a:off x="6889750" y="393700"/>
            <a:ext cx="20843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Elixir of Life</a:t>
            </a:r>
          </a:p>
        </p:txBody>
      </p:sp>
      <p:sp>
        <p:nvSpPr>
          <p:cNvPr id="286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/>
              <a:t>Special properties of water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798513" algn="l"/>
              </a:tabLst>
            </a:pPr>
            <a:r>
              <a:rPr lang="en-US"/>
              <a:t>1.	</a:t>
            </a:r>
            <a:r>
              <a:rPr lang="en-US" u="sng">
                <a:solidFill>
                  <a:srgbClr val="CC0000"/>
                </a:solidFill>
              </a:rPr>
              <a:t>cohesion &amp; adhesion</a:t>
            </a:r>
            <a:endParaRPr lang="en-US"/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/>
              <a:t>surface tension, capillary action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798513" algn="l"/>
              </a:tabLst>
            </a:pPr>
            <a:r>
              <a:rPr lang="en-US"/>
              <a:t>2.	</a:t>
            </a:r>
            <a:r>
              <a:rPr lang="en-US" u="sng">
                <a:solidFill>
                  <a:srgbClr val="CC0000"/>
                </a:solidFill>
              </a:rPr>
              <a:t>good solvent</a:t>
            </a:r>
            <a:endParaRPr lang="en-US"/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/>
              <a:t>many molecules dissolve in H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 u="sng">
                <a:solidFill>
                  <a:srgbClr val="CC0000"/>
                </a:solidFill>
              </a:rPr>
              <a:t>hydrophilic</a:t>
            </a:r>
            <a:r>
              <a:rPr lang="en-US"/>
              <a:t> vs. </a:t>
            </a:r>
            <a:r>
              <a:rPr lang="en-US" u="sng">
                <a:solidFill>
                  <a:srgbClr val="CC0000"/>
                </a:solidFill>
              </a:rPr>
              <a:t>hydrophobic</a:t>
            </a:r>
            <a:endParaRPr lang="en-US"/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798513" algn="l"/>
              </a:tabLst>
            </a:pPr>
            <a:r>
              <a:rPr lang="en-US"/>
              <a:t>3.	</a:t>
            </a:r>
            <a:r>
              <a:rPr lang="en-US" u="sng">
                <a:solidFill>
                  <a:srgbClr val="CC0000"/>
                </a:solidFill>
              </a:rPr>
              <a:t>lower density as a solid</a:t>
            </a:r>
            <a:endParaRPr lang="en-US"/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/>
              <a:t>ice floats!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798513" algn="l"/>
              </a:tabLst>
            </a:pPr>
            <a:r>
              <a:rPr lang="en-US"/>
              <a:t>4.	</a:t>
            </a:r>
            <a:r>
              <a:rPr lang="en-US" u="sng">
                <a:solidFill>
                  <a:srgbClr val="CC0000"/>
                </a:solidFill>
              </a:rPr>
              <a:t>high specific heat</a:t>
            </a:r>
            <a:endParaRPr lang="en-US"/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/>
              <a:t>water stores heat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798513" algn="l"/>
              </a:tabLst>
            </a:pPr>
            <a:r>
              <a:rPr lang="en-US"/>
              <a:t>5.	</a:t>
            </a:r>
            <a:r>
              <a:rPr lang="en-US" u="sng">
                <a:solidFill>
                  <a:srgbClr val="CC0000"/>
                </a:solidFill>
              </a:rPr>
              <a:t>high heat of vaporization</a:t>
            </a:r>
            <a:endParaRPr lang="en-US"/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/>
              <a:t>heats &amp; cools slowly</a:t>
            </a:r>
          </a:p>
        </p:txBody>
      </p:sp>
      <p:sp>
        <p:nvSpPr>
          <p:cNvPr id="286725" name="AutoShape 5"/>
          <p:cNvSpPr>
            <a:spLocks noChangeArrowheads="1"/>
          </p:cNvSpPr>
          <p:nvPr/>
        </p:nvSpPr>
        <p:spPr bwMode="auto">
          <a:xfrm>
            <a:off x="6573838" y="3832225"/>
            <a:ext cx="2225675" cy="1165225"/>
          </a:xfrm>
          <a:prstGeom prst="wedgeEllipseCallout">
            <a:avLst>
              <a:gd name="adj1" fmla="val 21968"/>
              <a:gd name="adj2" fmla="val 8842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Ice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I could use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more ice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8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 bldLvl="5" autoUpdateAnimBg="0"/>
      <p:bldP spid="28672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6"/>
          <a:srcRect l="3897" t="14290"/>
          <a:stretch>
            <a:fillRect/>
          </a:stretch>
        </p:blipFill>
        <p:spPr bwMode="auto">
          <a:xfrm>
            <a:off x="0" y="1541463"/>
            <a:ext cx="78105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7" name="Oval 3"/>
          <p:cNvSpPr>
            <a:spLocks noChangeArrowheads="1"/>
          </p:cNvSpPr>
          <p:nvPr/>
        </p:nvSpPr>
        <p:spPr bwMode="auto">
          <a:xfrm>
            <a:off x="1322388" y="5035550"/>
            <a:ext cx="1601787" cy="890588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68" name="Oval 4"/>
          <p:cNvSpPr>
            <a:spLocks noChangeArrowheads="1"/>
          </p:cNvSpPr>
          <p:nvPr/>
        </p:nvSpPr>
        <p:spPr bwMode="auto">
          <a:xfrm>
            <a:off x="2498725" y="1946275"/>
            <a:ext cx="4406900" cy="798513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>
          <a:xfrm>
            <a:off x="595313" y="592138"/>
            <a:ext cx="7772400" cy="76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/>
              <a:t>5. Heat of vaporization</a:t>
            </a:r>
          </a:p>
        </p:txBody>
      </p:sp>
      <p:pic>
        <p:nvPicPr>
          <p:cNvPr id="2672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25" y="346075"/>
            <a:ext cx="175895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67271" name="Picture 7"/>
          <p:cNvPicPr>
            <a:picLocks noChangeAspect="1" noChangeArrowheads="1"/>
          </p:cNvPicPr>
          <p:nvPr/>
        </p:nvPicPr>
        <p:blipFill>
          <a:blip r:embed="rId8"/>
          <a:srcRect l="28799" t="15840" r="24480" b="17281"/>
          <a:stretch>
            <a:fillRect/>
          </a:stretch>
        </p:blipFill>
        <p:spPr bwMode="auto">
          <a:xfrm>
            <a:off x="6350000" y="2803525"/>
            <a:ext cx="1730375" cy="247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pic>
        <p:nvPicPr>
          <p:cNvPr id="267272" name="Picture 8"/>
          <p:cNvPicPr>
            <a:picLocks noChangeAspect="1" noChangeArrowheads="1"/>
          </p:cNvPicPr>
          <p:nvPr/>
        </p:nvPicPr>
        <p:blipFill>
          <a:blip r:embed="rId9"/>
          <a:srcRect l="8229" t="5475" r="8229" b="8212"/>
          <a:stretch>
            <a:fillRect/>
          </a:stretch>
        </p:blipFill>
        <p:spPr bwMode="auto">
          <a:xfrm>
            <a:off x="6607175" y="4865688"/>
            <a:ext cx="2428875" cy="1884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5664200" y="320675"/>
            <a:ext cx="3430588" cy="45720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800" b="1" u="sng">
                <a:solidFill>
                  <a:srgbClr val="CC0000"/>
                </a:solidFill>
              </a:rPr>
              <a:t>Evaporative cooling</a:t>
            </a:r>
            <a:endParaRPr lang="en-US" sz="2800" b="1">
              <a:solidFill>
                <a:srgbClr val="0F116A"/>
              </a:solidFill>
            </a:endParaRPr>
          </a:p>
        </p:txBody>
      </p:sp>
      <p:sp>
        <p:nvSpPr>
          <p:cNvPr id="267274" name="Rectangle 1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806700" y="4694238"/>
            <a:ext cx="4303713" cy="568325"/>
          </a:xfrm>
          <a:solidFill>
            <a:srgbClr val="FFCC18"/>
          </a:solidFill>
        </p:spPr>
        <p:txBody>
          <a:bodyPr rIns="0"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/>
              <a:t>Organisms rely on heat of vaporization to remove body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animBg="1"/>
      <p:bldP spid="267268" grpId="0" animBg="1"/>
      <p:bldP spid="267273" grpId="0" animBg="1" autoUpdateAnimBg="0"/>
      <p:bldP spid="26727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Ionization of water &amp; pH</a:t>
            </a:r>
          </a:p>
        </p:txBody>
      </p:sp>
      <p:pic>
        <p:nvPicPr>
          <p:cNvPr id="70659" name="Picture 6" descr="pH_Color_Chart_Large"/>
          <p:cNvPicPr>
            <a:picLocks noChangeAspect="1" noChangeArrowheads="1"/>
          </p:cNvPicPr>
          <p:nvPr/>
        </p:nvPicPr>
        <p:blipFill>
          <a:blip r:embed="rId5"/>
          <a:srcRect t="12308"/>
          <a:stretch>
            <a:fillRect/>
          </a:stretch>
        </p:blipFill>
        <p:spPr bwMode="auto">
          <a:xfrm>
            <a:off x="6823075" y="1346200"/>
            <a:ext cx="2286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AutoShape 11"/>
          <p:cNvSpPr>
            <a:spLocks noChangeArrowheads="1"/>
          </p:cNvSpPr>
          <p:nvPr/>
        </p:nvSpPr>
        <p:spPr bwMode="auto">
          <a:xfrm>
            <a:off x="6418263" y="2101850"/>
            <a:ext cx="1238250" cy="395288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0" y="1371600"/>
            <a:ext cx="76676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400" b="1" kern="0" dirty="0">
                <a:solidFill>
                  <a:srgbClr val="0F116A"/>
                </a:solidFill>
                <a:latin typeface="+mn-lt"/>
              </a:rPr>
              <a:t>Water ionizes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H</a:t>
            </a:r>
            <a:r>
              <a:rPr lang="en-US" sz="3200" b="1" kern="0" baseline="30000" dirty="0">
                <a:solidFill>
                  <a:srgbClr val="CC0000"/>
                </a:solidFill>
                <a:latin typeface="+mn-lt"/>
                <a:ea typeface="ＭＳ Ｐゴシック" charset="-128"/>
              </a:rPr>
              <a:t>+</a:t>
            </a:r>
            <a:r>
              <a:rPr lang="en-US" sz="3200" b="1" kern="0" dirty="0">
                <a:latin typeface="+mn-lt"/>
                <a:ea typeface="ＭＳ Ｐゴシック" charset="-128"/>
              </a:rPr>
              <a:t> splits off from H</a:t>
            </a:r>
            <a:r>
              <a:rPr lang="en-US" sz="3200" b="1" kern="0" baseline="-25000" dirty="0">
                <a:latin typeface="+mn-lt"/>
                <a:ea typeface="ＭＳ Ｐゴシック" charset="-128"/>
              </a:rPr>
              <a:t>2</a:t>
            </a:r>
            <a:r>
              <a:rPr lang="en-US" sz="3200" b="1" kern="0" dirty="0">
                <a:latin typeface="+mn-lt"/>
                <a:ea typeface="ＭＳ Ｐゴシック" charset="-128"/>
              </a:rPr>
              <a:t>O, leaving </a:t>
            </a:r>
            <a:r>
              <a:rPr lang="en-US" sz="3200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OH</a:t>
            </a:r>
            <a:r>
              <a:rPr lang="en-US" sz="3200" b="1" kern="0" baseline="30000" dirty="0">
                <a:solidFill>
                  <a:srgbClr val="CC0000"/>
                </a:solidFill>
                <a:latin typeface="+mn-lt"/>
                <a:ea typeface="ＭＳ Ｐゴシック" charset="-128"/>
              </a:rPr>
              <a:t>–</a:t>
            </a:r>
            <a:endParaRPr lang="en-US" sz="3200" b="1" kern="0" baseline="30000" dirty="0"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if [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H</a:t>
            </a:r>
            <a:r>
              <a:rPr lang="en-US" sz="3600" b="1" kern="0" baseline="30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+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]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 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= [</a:t>
            </a:r>
            <a:r>
              <a:rPr lang="en-US" sz="3200" b="1" kern="0" baseline="30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-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OH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], water is </a:t>
            </a: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neutral</a:t>
            </a:r>
            <a:endParaRPr lang="en-US" sz="3200" b="1" kern="0" dirty="0">
              <a:solidFill>
                <a:srgbClr val="0F116A"/>
              </a:solidFill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if [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H</a:t>
            </a:r>
            <a:r>
              <a:rPr lang="en-US" sz="3600" b="1" kern="0" baseline="30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+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]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 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&gt; [</a:t>
            </a:r>
            <a:r>
              <a:rPr lang="en-US" sz="3200" b="1" kern="0" baseline="30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-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OH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], water is </a:t>
            </a: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acidic</a:t>
            </a:r>
            <a:endParaRPr lang="en-US" sz="3200" b="1" kern="0" dirty="0">
              <a:solidFill>
                <a:srgbClr val="0F116A"/>
              </a:solidFill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if [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H</a:t>
            </a:r>
            <a:r>
              <a:rPr lang="en-US" sz="3600" b="1" kern="0" baseline="30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+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]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 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&lt; [</a:t>
            </a:r>
            <a:r>
              <a:rPr lang="en-US" sz="3200" b="1" kern="0" baseline="30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-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OH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],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 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water is </a:t>
            </a: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basic</a:t>
            </a:r>
            <a:endParaRPr lang="en-US" sz="2800" b="1" u="sng" kern="0" dirty="0">
              <a:solidFill>
                <a:srgbClr val="CC0000"/>
              </a:solidFill>
              <a:latin typeface="+mn-lt"/>
              <a:ea typeface="ＭＳ Ｐゴシック" charset="-128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400" b="1" u="sng" kern="0" dirty="0">
                <a:solidFill>
                  <a:srgbClr val="CC0000"/>
                </a:solidFill>
                <a:latin typeface="+mn-lt"/>
              </a:rPr>
              <a:t>pH scale</a:t>
            </a:r>
            <a:endParaRPr lang="en-US" sz="3400" b="1" u="sng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kern="0" dirty="0">
                <a:latin typeface="+mn-lt"/>
                <a:ea typeface="ＭＳ Ｐゴシック" charset="-128"/>
              </a:rPr>
              <a:t>how acid or basic solution is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1 </a:t>
            </a:r>
            <a:r>
              <a:rPr lang="en-US" sz="3200" b="1" kern="0" dirty="0" err="1">
                <a:solidFill>
                  <a:srgbClr val="CC0000"/>
                </a:solidFill>
                <a:latin typeface="+mn-lt"/>
                <a:ea typeface="ＭＳ Ｐゴシック" charset="-128"/>
                <a:sym typeface="Symbol" charset="2"/>
              </a:rPr>
              <a:t></a:t>
            </a:r>
            <a:r>
              <a:rPr lang="en-US" sz="3200" b="1" kern="0" dirty="0">
                <a:solidFill>
                  <a:srgbClr val="CC0000"/>
                </a:solidFill>
                <a:latin typeface="+mn-lt"/>
                <a:ea typeface="ＭＳ Ｐゴシック" charset="-128"/>
                <a:sym typeface="Symbol" charset="2"/>
              </a:rPr>
              <a:t> </a:t>
            </a:r>
            <a:r>
              <a:rPr lang="en-US" sz="3200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7 </a:t>
            </a:r>
            <a:r>
              <a:rPr lang="en-US" sz="3200" b="1" kern="0" dirty="0" err="1">
                <a:solidFill>
                  <a:srgbClr val="CC0000"/>
                </a:solidFill>
                <a:latin typeface="+mn-lt"/>
                <a:ea typeface="ＭＳ Ｐゴシック" charset="-128"/>
                <a:sym typeface="Symbol" charset="2"/>
              </a:rPr>
              <a:t></a:t>
            </a:r>
            <a:r>
              <a:rPr lang="en-US" sz="3200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 14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460750" y="6007100"/>
            <a:ext cx="3513138" cy="681038"/>
          </a:xfrm>
          <a:prstGeom prst="round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3400" b="1" dirty="0">
                <a:solidFill>
                  <a:srgbClr val="000000"/>
                </a:solidFill>
              </a:rPr>
              <a:t>H</a:t>
            </a:r>
            <a:r>
              <a:rPr lang="en-US" sz="3400" b="1" baseline="-25000" dirty="0">
                <a:solidFill>
                  <a:srgbClr val="000000"/>
                </a:solidFill>
              </a:rPr>
              <a:t>2</a:t>
            </a:r>
            <a:r>
              <a:rPr lang="en-US" sz="3400" b="1" dirty="0">
                <a:solidFill>
                  <a:srgbClr val="000000"/>
                </a:solidFill>
              </a:rPr>
              <a:t>O </a:t>
            </a:r>
            <a:r>
              <a:rPr lang="en-US" sz="3400" b="1" dirty="0" err="1">
                <a:solidFill>
                  <a:srgbClr val="000000"/>
                </a:solidFill>
                <a:sym typeface="Symbol" charset="2"/>
              </a:rPr>
              <a:t></a:t>
            </a:r>
            <a:r>
              <a:rPr lang="en-US" sz="3400" b="1" dirty="0">
                <a:solidFill>
                  <a:srgbClr val="000000"/>
                </a:solidFill>
                <a:sym typeface="Symbol" charset="2"/>
              </a:rPr>
              <a:t> H</a:t>
            </a:r>
            <a:r>
              <a:rPr lang="en-US" sz="3400" b="1" baseline="30000" dirty="0">
                <a:solidFill>
                  <a:srgbClr val="000000"/>
                </a:solidFill>
                <a:sym typeface="Symbol" charset="2"/>
              </a:rPr>
              <a:t>+</a:t>
            </a:r>
            <a:r>
              <a:rPr lang="en-US" sz="3400" b="1" dirty="0">
                <a:solidFill>
                  <a:srgbClr val="000000"/>
                </a:solidFill>
                <a:sym typeface="Symbol" charset="2"/>
              </a:rPr>
              <a:t> + OH</a:t>
            </a:r>
            <a:r>
              <a:rPr lang="en-US" sz="3400" b="1" baseline="30000" dirty="0">
                <a:solidFill>
                  <a:srgbClr val="000000"/>
                </a:solidFill>
                <a:sym typeface="Symbol" charset="2"/>
              </a:rPr>
              <a:t>–</a:t>
            </a:r>
            <a:endParaRPr lang="en-US" sz="3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  <p:bldP spid="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pH Scale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2703513" y="320675"/>
            <a:ext cx="6373812" cy="6537325"/>
            <a:chOff x="1546" y="202"/>
            <a:chExt cx="4015" cy="4118"/>
          </a:xfrm>
        </p:grpSpPr>
        <p:pic>
          <p:nvPicPr>
            <p:cNvPr id="72709" name="Picture 4" descr="02_18"/>
            <p:cNvPicPr>
              <a:picLocks noChangeAspect="1" noChangeArrowheads="1"/>
            </p:cNvPicPr>
            <p:nvPr/>
          </p:nvPicPr>
          <p:blipFill>
            <a:blip r:embed="rId4"/>
            <a:srcRect l="22501" t="3600" r="22501"/>
            <a:stretch>
              <a:fillRect/>
            </a:stretch>
          </p:blipFill>
          <p:spPr bwMode="auto">
            <a:xfrm>
              <a:off x="1751" y="263"/>
              <a:ext cx="3086" cy="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0" name="Rectangle 5"/>
            <p:cNvSpPr>
              <a:spLocks noChangeArrowheads="1"/>
            </p:cNvSpPr>
            <p:nvPr/>
          </p:nvSpPr>
          <p:spPr bwMode="auto">
            <a:xfrm>
              <a:off x="1739" y="740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–1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1" name="Rectangle 6"/>
            <p:cNvSpPr>
              <a:spLocks noChangeArrowheads="1"/>
            </p:cNvSpPr>
            <p:nvPr/>
          </p:nvSpPr>
          <p:spPr bwMode="auto">
            <a:xfrm>
              <a:off x="1546" y="202"/>
              <a:ext cx="10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H</a:t>
              </a:r>
              <a:r>
                <a:rPr lang="en-US" sz="2000" b="1" baseline="30000">
                  <a:solidFill>
                    <a:srgbClr val="000000"/>
                  </a:solidFill>
                </a:rPr>
                <a:t>+</a:t>
              </a:r>
              <a:r>
                <a:rPr lang="en-US" sz="2000" b="1">
                  <a:solidFill>
                    <a:srgbClr val="000000"/>
                  </a:solidFill>
                </a:rPr>
                <a:t> Ion</a:t>
              </a:r>
            </a:p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Concentration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2" name="Rectangle 7"/>
            <p:cNvSpPr>
              <a:spLocks noChangeArrowheads="1"/>
            </p:cNvSpPr>
            <p:nvPr/>
          </p:nvSpPr>
          <p:spPr bwMode="auto">
            <a:xfrm>
              <a:off x="3705" y="202"/>
              <a:ext cx="17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Examples of Solutions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3" name="Rectangle 8"/>
            <p:cNvSpPr>
              <a:spLocks noChangeArrowheads="1"/>
            </p:cNvSpPr>
            <p:nvPr/>
          </p:nvSpPr>
          <p:spPr bwMode="auto">
            <a:xfrm>
              <a:off x="3705" y="998"/>
              <a:ext cx="185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Stomach acid, Lemon juice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4" name="Rectangle 9"/>
            <p:cNvSpPr>
              <a:spLocks noChangeArrowheads="1"/>
            </p:cNvSpPr>
            <p:nvPr/>
          </p:nvSpPr>
          <p:spPr bwMode="auto">
            <a:xfrm>
              <a:off x="3210" y="740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5" name="Rectangle 10"/>
            <p:cNvSpPr>
              <a:spLocks noChangeArrowheads="1"/>
            </p:cNvSpPr>
            <p:nvPr/>
          </p:nvSpPr>
          <p:spPr bwMode="auto">
            <a:xfrm>
              <a:off x="3126" y="306"/>
              <a:ext cx="213" cy="19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pH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6" name="Rectangle 11"/>
            <p:cNvSpPr>
              <a:spLocks noChangeArrowheads="1"/>
            </p:cNvSpPr>
            <p:nvPr/>
          </p:nvSpPr>
          <p:spPr bwMode="auto">
            <a:xfrm>
              <a:off x="1739" y="505"/>
              <a:ext cx="2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0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7" name="Rectangle 12"/>
            <p:cNvSpPr>
              <a:spLocks noChangeArrowheads="1"/>
            </p:cNvSpPr>
            <p:nvPr/>
          </p:nvSpPr>
          <p:spPr bwMode="auto">
            <a:xfrm>
              <a:off x="3705" y="523"/>
              <a:ext cx="1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Hydrochloric acid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8" name="Rectangle 13"/>
            <p:cNvSpPr>
              <a:spLocks noChangeArrowheads="1"/>
            </p:cNvSpPr>
            <p:nvPr/>
          </p:nvSpPr>
          <p:spPr bwMode="auto">
            <a:xfrm>
              <a:off x="3210" y="523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0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9" name="Rectangle 14"/>
            <p:cNvSpPr>
              <a:spLocks noChangeArrowheads="1"/>
            </p:cNvSpPr>
            <p:nvPr/>
          </p:nvSpPr>
          <p:spPr bwMode="auto">
            <a:xfrm>
              <a:off x="1739" y="976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–2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0" name="Rectangle 15"/>
            <p:cNvSpPr>
              <a:spLocks noChangeArrowheads="1"/>
            </p:cNvSpPr>
            <p:nvPr/>
          </p:nvSpPr>
          <p:spPr bwMode="auto">
            <a:xfrm>
              <a:off x="3210" y="97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2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1" name="Rectangle 16"/>
            <p:cNvSpPr>
              <a:spLocks noChangeArrowheads="1"/>
            </p:cNvSpPr>
            <p:nvPr/>
          </p:nvSpPr>
          <p:spPr bwMode="auto">
            <a:xfrm>
              <a:off x="1739" y="1212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–3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2" name="Rectangle 17"/>
            <p:cNvSpPr>
              <a:spLocks noChangeArrowheads="1"/>
            </p:cNvSpPr>
            <p:nvPr/>
          </p:nvSpPr>
          <p:spPr bwMode="auto">
            <a:xfrm>
              <a:off x="3705" y="1197"/>
              <a:ext cx="12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Vinegar, cola, beer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3" name="Rectangle 18"/>
            <p:cNvSpPr>
              <a:spLocks noChangeArrowheads="1"/>
            </p:cNvSpPr>
            <p:nvPr/>
          </p:nvSpPr>
          <p:spPr bwMode="auto">
            <a:xfrm>
              <a:off x="3210" y="121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3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4" name="Rectangle 19"/>
            <p:cNvSpPr>
              <a:spLocks noChangeArrowheads="1"/>
            </p:cNvSpPr>
            <p:nvPr/>
          </p:nvSpPr>
          <p:spPr bwMode="auto">
            <a:xfrm>
              <a:off x="1739" y="1448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–4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5" name="Rectangle 20"/>
            <p:cNvSpPr>
              <a:spLocks noChangeArrowheads="1"/>
            </p:cNvSpPr>
            <p:nvPr/>
          </p:nvSpPr>
          <p:spPr bwMode="auto">
            <a:xfrm>
              <a:off x="3705" y="1416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Tomatoes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6" name="Rectangle 21"/>
            <p:cNvSpPr>
              <a:spLocks noChangeArrowheads="1"/>
            </p:cNvSpPr>
            <p:nvPr/>
          </p:nvSpPr>
          <p:spPr bwMode="auto">
            <a:xfrm>
              <a:off x="3210" y="144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4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7" name="Rectangle 22"/>
            <p:cNvSpPr>
              <a:spLocks noChangeArrowheads="1"/>
            </p:cNvSpPr>
            <p:nvPr/>
          </p:nvSpPr>
          <p:spPr bwMode="auto">
            <a:xfrm>
              <a:off x="1739" y="1677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–5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8" name="Rectangle 23"/>
            <p:cNvSpPr>
              <a:spLocks noChangeArrowheads="1"/>
            </p:cNvSpPr>
            <p:nvPr/>
          </p:nvSpPr>
          <p:spPr bwMode="auto">
            <a:xfrm>
              <a:off x="3705" y="1699"/>
              <a:ext cx="16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Black coffee, Rainwater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9" name="Rectangle 24"/>
            <p:cNvSpPr>
              <a:spLocks noChangeArrowheads="1"/>
            </p:cNvSpPr>
            <p:nvPr/>
          </p:nvSpPr>
          <p:spPr bwMode="auto">
            <a:xfrm>
              <a:off x="3210" y="1683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5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0" name="Rectangle 25"/>
            <p:cNvSpPr>
              <a:spLocks noChangeArrowheads="1"/>
            </p:cNvSpPr>
            <p:nvPr/>
          </p:nvSpPr>
          <p:spPr bwMode="auto">
            <a:xfrm>
              <a:off x="1739" y="1919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–6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1" name="Rectangle 26"/>
            <p:cNvSpPr>
              <a:spLocks noChangeArrowheads="1"/>
            </p:cNvSpPr>
            <p:nvPr/>
          </p:nvSpPr>
          <p:spPr bwMode="auto">
            <a:xfrm>
              <a:off x="3705" y="1939"/>
              <a:ext cx="86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Urine, Saliva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2" name="Rectangle 27"/>
            <p:cNvSpPr>
              <a:spLocks noChangeArrowheads="1"/>
            </p:cNvSpPr>
            <p:nvPr/>
          </p:nvSpPr>
          <p:spPr bwMode="auto">
            <a:xfrm>
              <a:off x="3210" y="191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6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3" name="Rectangle 28"/>
            <p:cNvSpPr>
              <a:spLocks noChangeArrowheads="1"/>
            </p:cNvSpPr>
            <p:nvPr/>
          </p:nvSpPr>
          <p:spPr bwMode="auto">
            <a:xfrm>
              <a:off x="1739" y="2174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–7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4" name="Rectangle 29"/>
            <p:cNvSpPr>
              <a:spLocks noChangeArrowheads="1"/>
            </p:cNvSpPr>
            <p:nvPr/>
          </p:nvSpPr>
          <p:spPr bwMode="auto">
            <a:xfrm>
              <a:off x="3705" y="2170"/>
              <a:ext cx="122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Pure water, Blood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2735" name="Rectangle 30"/>
            <p:cNvSpPr>
              <a:spLocks noChangeArrowheads="1"/>
            </p:cNvSpPr>
            <p:nvPr/>
          </p:nvSpPr>
          <p:spPr bwMode="auto">
            <a:xfrm>
              <a:off x="3210" y="215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7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6" name="Rectangle 31"/>
            <p:cNvSpPr>
              <a:spLocks noChangeArrowheads="1"/>
            </p:cNvSpPr>
            <p:nvPr/>
          </p:nvSpPr>
          <p:spPr bwMode="auto">
            <a:xfrm>
              <a:off x="1739" y="2402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–8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7" name="Rectangle 32"/>
            <p:cNvSpPr>
              <a:spLocks noChangeArrowheads="1"/>
            </p:cNvSpPr>
            <p:nvPr/>
          </p:nvSpPr>
          <p:spPr bwMode="auto">
            <a:xfrm>
              <a:off x="3705" y="2369"/>
              <a:ext cx="6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Seawater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8" name="Rectangle 33"/>
            <p:cNvSpPr>
              <a:spLocks noChangeArrowheads="1"/>
            </p:cNvSpPr>
            <p:nvPr/>
          </p:nvSpPr>
          <p:spPr bwMode="auto">
            <a:xfrm>
              <a:off x="3210" y="2391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8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9" name="Rectangle 34"/>
            <p:cNvSpPr>
              <a:spLocks noChangeArrowheads="1"/>
            </p:cNvSpPr>
            <p:nvPr/>
          </p:nvSpPr>
          <p:spPr bwMode="auto">
            <a:xfrm>
              <a:off x="1739" y="2632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–9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0" name="Rectangle 35"/>
            <p:cNvSpPr>
              <a:spLocks noChangeArrowheads="1"/>
            </p:cNvSpPr>
            <p:nvPr/>
          </p:nvSpPr>
          <p:spPr bwMode="auto">
            <a:xfrm>
              <a:off x="3705" y="2604"/>
              <a:ext cx="8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Baking soda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1" name="Rectangle 36"/>
            <p:cNvSpPr>
              <a:spLocks noChangeArrowheads="1"/>
            </p:cNvSpPr>
            <p:nvPr/>
          </p:nvSpPr>
          <p:spPr bwMode="auto">
            <a:xfrm>
              <a:off x="3210" y="263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9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2" name="Rectangle 37"/>
            <p:cNvSpPr>
              <a:spLocks noChangeArrowheads="1"/>
            </p:cNvSpPr>
            <p:nvPr/>
          </p:nvSpPr>
          <p:spPr bwMode="auto">
            <a:xfrm>
              <a:off x="1739" y="2860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–10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3" name="Rectangle 38"/>
            <p:cNvSpPr>
              <a:spLocks noChangeArrowheads="1"/>
            </p:cNvSpPr>
            <p:nvPr/>
          </p:nvSpPr>
          <p:spPr bwMode="auto">
            <a:xfrm>
              <a:off x="3705" y="2856"/>
              <a:ext cx="10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Great Salt Lake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4" name="Rectangle 39"/>
            <p:cNvSpPr>
              <a:spLocks noChangeArrowheads="1"/>
            </p:cNvSpPr>
            <p:nvPr/>
          </p:nvSpPr>
          <p:spPr bwMode="auto">
            <a:xfrm>
              <a:off x="3175" y="286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5" name="Rectangle 40"/>
            <p:cNvSpPr>
              <a:spLocks noChangeArrowheads="1"/>
            </p:cNvSpPr>
            <p:nvPr/>
          </p:nvSpPr>
          <p:spPr bwMode="auto">
            <a:xfrm>
              <a:off x="1739" y="3090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–11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6" name="Rectangle 41"/>
            <p:cNvSpPr>
              <a:spLocks noChangeArrowheads="1"/>
            </p:cNvSpPr>
            <p:nvPr/>
          </p:nvSpPr>
          <p:spPr bwMode="auto">
            <a:xfrm>
              <a:off x="3705" y="3091"/>
              <a:ext cx="14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Household ammonia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7" name="Rectangle 42"/>
            <p:cNvSpPr>
              <a:spLocks noChangeArrowheads="1"/>
            </p:cNvSpPr>
            <p:nvPr/>
          </p:nvSpPr>
          <p:spPr bwMode="auto">
            <a:xfrm>
              <a:off x="3185" y="309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11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8" name="Rectangle 43"/>
            <p:cNvSpPr>
              <a:spLocks noChangeArrowheads="1"/>
            </p:cNvSpPr>
            <p:nvPr/>
          </p:nvSpPr>
          <p:spPr bwMode="auto">
            <a:xfrm>
              <a:off x="1739" y="3319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–12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9" name="Rectangle 44"/>
            <p:cNvSpPr>
              <a:spLocks noChangeArrowheads="1"/>
            </p:cNvSpPr>
            <p:nvPr/>
          </p:nvSpPr>
          <p:spPr bwMode="auto">
            <a:xfrm>
              <a:off x="3705" y="3350"/>
              <a:ext cx="1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Household bleach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0" name="Rectangle 45"/>
            <p:cNvSpPr>
              <a:spLocks noChangeArrowheads="1"/>
            </p:cNvSpPr>
            <p:nvPr/>
          </p:nvSpPr>
          <p:spPr bwMode="auto">
            <a:xfrm>
              <a:off x="3175" y="333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12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1" name="Rectangle 46"/>
            <p:cNvSpPr>
              <a:spLocks noChangeArrowheads="1"/>
            </p:cNvSpPr>
            <p:nvPr/>
          </p:nvSpPr>
          <p:spPr bwMode="auto">
            <a:xfrm>
              <a:off x="1739" y="3569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–13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2" name="Rectangle 47"/>
            <p:cNvSpPr>
              <a:spLocks noChangeArrowheads="1"/>
            </p:cNvSpPr>
            <p:nvPr/>
          </p:nvSpPr>
          <p:spPr bwMode="auto">
            <a:xfrm>
              <a:off x="3705" y="3585"/>
              <a:ext cx="9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Oven cleaner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3" name="Rectangle 48"/>
            <p:cNvSpPr>
              <a:spLocks noChangeArrowheads="1"/>
            </p:cNvSpPr>
            <p:nvPr/>
          </p:nvSpPr>
          <p:spPr bwMode="auto">
            <a:xfrm>
              <a:off x="3175" y="356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13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4" name="Rectangle 49"/>
            <p:cNvSpPr>
              <a:spLocks noChangeArrowheads="1"/>
            </p:cNvSpPr>
            <p:nvPr/>
          </p:nvSpPr>
          <p:spPr bwMode="auto">
            <a:xfrm>
              <a:off x="1739" y="3805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–14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5" name="Rectangle 50"/>
            <p:cNvSpPr>
              <a:spLocks noChangeArrowheads="1"/>
            </p:cNvSpPr>
            <p:nvPr/>
          </p:nvSpPr>
          <p:spPr bwMode="auto">
            <a:xfrm>
              <a:off x="3705" y="3805"/>
              <a:ext cx="1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Sodium hydroxide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6" name="Rectangle 51"/>
            <p:cNvSpPr>
              <a:spLocks noChangeArrowheads="1"/>
            </p:cNvSpPr>
            <p:nvPr/>
          </p:nvSpPr>
          <p:spPr bwMode="auto">
            <a:xfrm>
              <a:off x="3175" y="380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14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52" name="AutoShape 151"/>
          <p:cNvSpPr>
            <a:spLocks noChangeArrowheads="1"/>
          </p:cNvSpPr>
          <p:nvPr/>
        </p:nvSpPr>
        <p:spPr bwMode="auto">
          <a:xfrm>
            <a:off x="360363" y="1547813"/>
            <a:ext cx="2387600" cy="464661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b="1" u="sng">
                <a:solidFill>
                  <a:srgbClr val="CC0000"/>
                </a:solidFill>
              </a:rPr>
              <a:t>tenfold change</a:t>
            </a:r>
            <a:br>
              <a:rPr lang="en-US" b="1" u="sng">
                <a:solidFill>
                  <a:srgbClr val="CC0000"/>
                </a:solidFill>
              </a:rPr>
            </a:br>
            <a:r>
              <a:rPr lang="en-US" b="1" u="sng">
                <a:solidFill>
                  <a:srgbClr val="CC0000"/>
                </a:solidFill>
              </a:rPr>
              <a:t>in H+ ions</a:t>
            </a:r>
            <a:endParaRPr lang="en-US" b="1">
              <a:solidFill>
                <a:srgbClr val="000000"/>
              </a:solidFill>
            </a:endParaRPr>
          </a:p>
          <a:p>
            <a:endParaRPr lang="en-US" sz="1400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pH1 </a:t>
            </a:r>
            <a:r>
              <a:rPr lang="en-US" b="1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 b="1">
                <a:solidFill>
                  <a:srgbClr val="000000"/>
                </a:solidFill>
              </a:rPr>
              <a:t>pH2</a:t>
            </a:r>
          </a:p>
          <a:p>
            <a:r>
              <a:rPr lang="en-US" b="1">
                <a:solidFill>
                  <a:srgbClr val="000000"/>
                </a:solidFill>
              </a:rPr>
              <a:t>10</a:t>
            </a:r>
            <a:r>
              <a:rPr lang="en-US" b="1" baseline="30000">
                <a:solidFill>
                  <a:srgbClr val="000000"/>
                </a:solidFill>
              </a:rPr>
              <a:t>-1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  <a:sym typeface="Symbol" charset="2"/>
              </a:rPr>
              <a:t> 10</a:t>
            </a:r>
            <a:r>
              <a:rPr lang="en-US" b="1" baseline="30000">
                <a:solidFill>
                  <a:srgbClr val="000000"/>
                </a:solidFill>
                <a:sym typeface="Symbol" charset="2"/>
              </a:rPr>
              <a:t>-2</a:t>
            </a:r>
          </a:p>
          <a:p>
            <a:r>
              <a:rPr lang="en-US" sz="2000" b="1" u="sng">
                <a:solidFill>
                  <a:srgbClr val="CC0000"/>
                </a:solidFill>
                <a:sym typeface="Symbol" charset="2"/>
              </a:rPr>
              <a:t>10 times less H</a:t>
            </a:r>
            <a:r>
              <a:rPr lang="en-US" sz="2000" b="1" baseline="30000">
                <a:solidFill>
                  <a:srgbClr val="CC0000"/>
                </a:solidFill>
                <a:sym typeface="Symbol" charset="2"/>
              </a:rPr>
              <a:t>+</a:t>
            </a:r>
            <a:endParaRPr lang="en-US" sz="2000" b="1" baseline="30000">
              <a:solidFill>
                <a:srgbClr val="000000"/>
              </a:solidFill>
              <a:sym typeface="Symbol" charset="2"/>
            </a:endParaRPr>
          </a:p>
          <a:p>
            <a:endParaRPr lang="en-US" sz="900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pH8 </a:t>
            </a:r>
            <a:r>
              <a:rPr lang="en-US" b="1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 b="1">
                <a:solidFill>
                  <a:srgbClr val="000000"/>
                </a:solidFill>
              </a:rPr>
              <a:t>pH7</a:t>
            </a:r>
          </a:p>
          <a:p>
            <a:r>
              <a:rPr lang="en-US" b="1">
                <a:solidFill>
                  <a:srgbClr val="000000"/>
                </a:solidFill>
              </a:rPr>
              <a:t>10</a:t>
            </a:r>
            <a:r>
              <a:rPr lang="en-US" b="1" baseline="30000">
                <a:solidFill>
                  <a:srgbClr val="000000"/>
                </a:solidFill>
              </a:rPr>
              <a:t>-8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  <a:sym typeface="Symbol" charset="2"/>
              </a:rPr>
              <a:t> 10</a:t>
            </a:r>
            <a:r>
              <a:rPr lang="en-US" b="1" baseline="30000">
                <a:solidFill>
                  <a:srgbClr val="000000"/>
                </a:solidFill>
                <a:sym typeface="Symbol" charset="2"/>
              </a:rPr>
              <a:t>-7</a:t>
            </a:r>
          </a:p>
          <a:p>
            <a:r>
              <a:rPr lang="en-US" sz="2000" b="1" u="sng">
                <a:solidFill>
                  <a:srgbClr val="CC0000"/>
                </a:solidFill>
                <a:sym typeface="Symbol" charset="2"/>
              </a:rPr>
              <a:t>10 times more H</a:t>
            </a:r>
            <a:r>
              <a:rPr lang="en-US" sz="2000" b="1" baseline="30000">
                <a:solidFill>
                  <a:srgbClr val="CC0000"/>
                </a:solidFill>
                <a:sym typeface="Symbol" charset="2"/>
              </a:rPr>
              <a:t>+</a:t>
            </a:r>
            <a:endParaRPr lang="en-US" sz="2000" b="1">
              <a:solidFill>
                <a:srgbClr val="000000"/>
              </a:solidFill>
            </a:endParaRPr>
          </a:p>
          <a:p>
            <a:endParaRPr lang="en-US" sz="900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pH10 </a:t>
            </a:r>
            <a:r>
              <a:rPr lang="en-US" b="1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 b="1">
                <a:solidFill>
                  <a:srgbClr val="000000"/>
                </a:solidFill>
              </a:rPr>
              <a:t>pH8</a:t>
            </a:r>
          </a:p>
          <a:p>
            <a:r>
              <a:rPr lang="en-US" b="1">
                <a:solidFill>
                  <a:srgbClr val="000000"/>
                </a:solidFill>
              </a:rPr>
              <a:t>10</a:t>
            </a:r>
            <a:r>
              <a:rPr lang="en-US" b="1" baseline="30000">
                <a:solidFill>
                  <a:srgbClr val="000000"/>
                </a:solidFill>
              </a:rPr>
              <a:t>-10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  <a:sym typeface="Symbol" charset="2"/>
              </a:rPr>
              <a:t> 10</a:t>
            </a:r>
            <a:r>
              <a:rPr lang="en-US" b="1" baseline="30000">
                <a:solidFill>
                  <a:srgbClr val="000000"/>
                </a:solidFill>
                <a:sym typeface="Symbol" charset="2"/>
              </a:rPr>
              <a:t>-8</a:t>
            </a:r>
          </a:p>
          <a:p>
            <a:r>
              <a:rPr lang="en-US" sz="2000" b="1" u="sng">
                <a:solidFill>
                  <a:srgbClr val="CC0000"/>
                </a:solidFill>
                <a:sym typeface="Symbol" charset="2"/>
              </a:rPr>
              <a:t>100 times more H</a:t>
            </a:r>
            <a:r>
              <a:rPr lang="en-US" sz="2000" b="1" baseline="30000">
                <a:solidFill>
                  <a:srgbClr val="CC0000"/>
                </a:solidFill>
                <a:sym typeface="Symbol" charset="2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7163" y="1371600"/>
            <a:ext cx="8453437" cy="4987925"/>
          </a:xfrm>
          <a:solidFill>
            <a:schemeClr val="accent3"/>
          </a:solidFill>
        </p:spPr>
        <p:txBody>
          <a:bodyPr/>
          <a:lstStyle/>
          <a:p>
            <a:pPr eaLnBrk="1" hangingPunct="1">
              <a:defRPr/>
            </a:pPr>
            <a:r>
              <a:rPr lang="en-US"/>
              <a:t>pH of  cells must be kept ~7</a:t>
            </a:r>
          </a:p>
          <a:p>
            <a:pPr lvl="1" eaLnBrk="1" hangingPunct="1">
              <a:defRPr/>
            </a:pPr>
            <a:r>
              <a:rPr lang="en-US" u="sng">
                <a:solidFill>
                  <a:srgbClr val="CC0000"/>
                </a:solidFill>
              </a:rPr>
              <a:t>pH affects shape of molecules</a:t>
            </a:r>
          </a:p>
          <a:p>
            <a:pPr lvl="1" eaLnBrk="1" hangingPunct="1">
              <a:defRPr/>
            </a:pPr>
            <a:r>
              <a:rPr lang="en-US" u="sng">
                <a:solidFill>
                  <a:srgbClr val="CC0000"/>
                </a:solidFill>
              </a:rPr>
              <a:t>shape of molecules affect function</a:t>
            </a:r>
          </a:p>
          <a:p>
            <a:pPr lvl="1" eaLnBrk="1" hangingPunct="1">
              <a:defRPr/>
            </a:pPr>
            <a:r>
              <a:rPr lang="en-US" u="sng">
                <a:solidFill>
                  <a:srgbClr val="CC0000"/>
                </a:solidFill>
              </a:rPr>
              <a:t>therefore pH affects cellular function</a:t>
            </a:r>
          </a:p>
          <a:p>
            <a:pPr eaLnBrk="1" hangingPunct="1">
              <a:defRPr/>
            </a:pPr>
            <a:r>
              <a:rPr lang="en-US"/>
              <a:t>Control pH by </a:t>
            </a:r>
            <a:r>
              <a:rPr lang="en-US" u="sng">
                <a:solidFill>
                  <a:srgbClr val="CC0000"/>
                </a:solidFill>
              </a:rPr>
              <a:t>buffers</a:t>
            </a:r>
            <a:endParaRPr lang="en-US"/>
          </a:p>
          <a:p>
            <a:pPr lvl="1" eaLnBrk="1" hangingPunct="1">
              <a:defRPr/>
            </a:pPr>
            <a:r>
              <a:rPr lang="en-US"/>
              <a:t>reservoir of H</a:t>
            </a:r>
            <a:r>
              <a:rPr lang="en-US" baseline="30000"/>
              <a:t>+</a:t>
            </a:r>
            <a:endParaRPr lang="en-US"/>
          </a:p>
          <a:p>
            <a:pPr marL="1143000" lvl="2" eaLnBrk="1" hangingPunct="1">
              <a:defRPr/>
            </a:pPr>
            <a:r>
              <a:rPr lang="en-US"/>
              <a:t>donate H+ when [H</a:t>
            </a:r>
            <a:r>
              <a:rPr lang="en-US" baseline="30000"/>
              <a:t>+</a:t>
            </a:r>
            <a:r>
              <a:rPr lang="en-US"/>
              <a:t>] falls</a:t>
            </a:r>
          </a:p>
          <a:p>
            <a:pPr marL="1143000" lvl="2" eaLnBrk="1" hangingPunct="1">
              <a:defRPr/>
            </a:pPr>
            <a:r>
              <a:rPr lang="en-US"/>
              <a:t>absorb H+ when [H</a:t>
            </a:r>
            <a:r>
              <a:rPr lang="en-US" baseline="30000"/>
              <a:t>+</a:t>
            </a:r>
            <a:r>
              <a:rPr lang="en-US"/>
              <a:t>] rises</a:t>
            </a:r>
          </a:p>
        </p:txBody>
      </p:sp>
      <p:grpSp>
        <p:nvGrpSpPr>
          <p:cNvPr id="74755" name="Group 23"/>
          <p:cNvGrpSpPr>
            <a:grpSpLocks/>
          </p:cNvGrpSpPr>
          <p:nvPr/>
        </p:nvGrpSpPr>
        <p:grpSpPr bwMode="auto">
          <a:xfrm>
            <a:off x="5094288" y="3706813"/>
            <a:ext cx="4057650" cy="3082925"/>
            <a:chOff x="48" y="144"/>
            <a:chExt cx="5560" cy="4176"/>
          </a:xfrm>
        </p:grpSpPr>
        <p:pic>
          <p:nvPicPr>
            <p:cNvPr id="74757" name="Picture 24" descr="02_19"/>
            <p:cNvPicPr>
              <a:picLocks noChangeAspect="1" noChangeArrowheads="1"/>
            </p:cNvPicPr>
            <p:nvPr/>
          </p:nvPicPr>
          <p:blipFill>
            <a:blip r:embed="rId4"/>
            <a:srcRect t="2521" r="3375"/>
            <a:stretch>
              <a:fillRect/>
            </a:stretch>
          </p:blipFill>
          <p:spPr bwMode="auto">
            <a:xfrm>
              <a:off x="48" y="144"/>
              <a:ext cx="5517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58" name="Rectangle 25"/>
            <p:cNvSpPr>
              <a:spLocks noChangeArrowheads="1"/>
            </p:cNvSpPr>
            <p:nvPr/>
          </p:nvSpPr>
          <p:spPr bwMode="auto">
            <a:xfrm>
              <a:off x="1623" y="3761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59" name="Rectangle 26"/>
            <p:cNvSpPr>
              <a:spLocks noChangeArrowheads="1"/>
            </p:cNvSpPr>
            <p:nvPr/>
          </p:nvSpPr>
          <p:spPr bwMode="auto">
            <a:xfrm>
              <a:off x="892" y="3761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0" name="Rectangle 27"/>
            <p:cNvSpPr>
              <a:spLocks noChangeArrowheads="1"/>
            </p:cNvSpPr>
            <p:nvPr/>
          </p:nvSpPr>
          <p:spPr bwMode="auto">
            <a:xfrm>
              <a:off x="718" y="3608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1" name="Rectangle 28"/>
            <p:cNvSpPr>
              <a:spLocks noChangeArrowheads="1"/>
            </p:cNvSpPr>
            <p:nvPr/>
          </p:nvSpPr>
          <p:spPr bwMode="auto">
            <a:xfrm>
              <a:off x="718" y="3273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2" name="Rectangle 29"/>
            <p:cNvSpPr>
              <a:spLocks noChangeArrowheads="1"/>
            </p:cNvSpPr>
            <p:nvPr/>
          </p:nvSpPr>
          <p:spPr bwMode="auto">
            <a:xfrm>
              <a:off x="718" y="2890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3" name="Rectangle 30"/>
            <p:cNvSpPr>
              <a:spLocks noChangeArrowheads="1"/>
            </p:cNvSpPr>
            <p:nvPr/>
          </p:nvSpPr>
          <p:spPr bwMode="auto">
            <a:xfrm>
              <a:off x="718" y="2505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3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4" name="Rectangle 31"/>
            <p:cNvSpPr>
              <a:spLocks noChangeArrowheads="1"/>
            </p:cNvSpPr>
            <p:nvPr/>
          </p:nvSpPr>
          <p:spPr bwMode="auto">
            <a:xfrm>
              <a:off x="718" y="2122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4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5" name="Rectangle 32"/>
            <p:cNvSpPr>
              <a:spLocks noChangeArrowheads="1"/>
            </p:cNvSpPr>
            <p:nvPr/>
          </p:nvSpPr>
          <p:spPr bwMode="auto">
            <a:xfrm>
              <a:off x="718" y="1776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5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6" name="Rectangle 33"/>
            <p:cNvSpPr>
              <a:spLocks noChangeArrowheads="1"/>
            </p:cNvSpPr>
            <p:nvPr/>
          </p:nvSpPr>
          <p:spPr bwMode="auto">
            <a:xfrm>
              <a:off x="718" y="1402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6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7" name="Rectangle 34"/>
            <p:cNvSpPr>
              <a:spLocks noChangeArrowheads="1"/>
            </p:cNvSpPr>
            <p:nvPr/>
          </p:nvSpPr>
          <p:spPr bwMode="auto">
            <a:xfrm>
              <a:off x="718" y="1017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7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8" name="Rectangle 35"/>
            <p:cNvSpPr>
              <a:spLocks noChangeArrowheads="1"/>
            </p:cNvSpPr>
            <p:nvPr/>
          </p:nvSpPr>
          <p:spPr bwMode="auto">
            <a:xfrm>
              <a:off x="718" y="634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8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9" name="Rectangle 36"/>
            <p:cNvSpPr>
              <a:spLocks noChangeArrowheads="1"/>
            </p:cNvSpPr>
            <p:nvPr/>
          </p:nvSpPr>
          <p:spPr bwMode="auto">
            <a:xfrm>
              <a:off x="718" y="288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9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0" name="Rectangle 37"/>
            <p:cNvSpPr>
              <a:spLocks noChangeArrowheads="1"/>
            </p:cNvSpPr>
            <p:nvPr/>
          </p:nvSpPr>
          <p:spPr bwMode="auto">
            <a:xfrm>
              <a:off x="3170" y="3761"/>
              <a:ext cx="1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3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1" name="Rectangle 38"/>
            <p:cNvSpPr>
              <a:spLocks noChangeArrowheads="1"/>
            </p:cNvSpPr>
            <p:nvPr/>
          </p:nvSpPr>
          <p:spPr bwMode="auto">
            <a:xfrm>
              <a:off x="2121" y="4032"/>
              <a:ext cx="26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Amount of base added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2" name="Rectangle 39"/>
            <p:cNvSpPr>
              <a:spLocks noChangeArrowheads="1"/>
            </p:cNvSpPr>
            <p:nvPr/>
          </p:nvSpPr>
          <p:spPr bwMode="auto">
            <a:xfrm>
              <a:off x="4525" y="1641"/>
              <a:ext cx="1083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Buffering</a:t>
              </a:r>
            </a:p>
            <a:p>
              <a:pPr algn="l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range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3" name="Rectangle 40"/>
            <p:cNvSpPr>
              <a:spLocks noChangeArrowheads="1"/>
            </p:cNvSpPr>
            <p:nvPr/>
          </p:nvSpPr>
          <p:spPr bwMode="auto">
            <a:xfrm>
              <a:off x="3946" y="3761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4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4" name="Rectangle 41"/>
            <p:cNvSpPr>
              <a:spLocks noChangeArrowheads="1"/>
            </p:cNvSpPr>
            <p:nvPr/>
          </p:nvSpPr>
          <p:spPr bwMode="auto">
            <a:xfrm>
              <a:off x="4703" y="3761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5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5" name="Rectangle 42"/>
            <p:cNvSpPr>
              <a:spLocks noChangeArrowheads="1"/>
            </p:cNvSpPr>
            <p:nvPr/>
          </p:nvSpPr>
          <p:spPr bwMode="auto">
            <a:xfrm>
              <a:off x="2389" y="3761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6" name="Rectangle 43"/>
            <p:cNvSpPr>
              <a:spLocks noChangeArrowheads="1"/>
            </p:cNvSpPr>
            <p:nvPr/>
          </p:nvSpPr>
          <p:spPr bwMode="auto">
            <a:xfrm rot="-5400000">
              <a:off x="370" y="1866"/>
              <a:ext cx="32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pH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Buffers &amp; cellular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6"/>
          <a:srcRect l="10800" r="8099" b="9599"/>
          <a:stretch>
            <a:fillRect/>
          </a:stretch>
        </p:blipFill>
        <p:spPr bwMode="auto">
          <a:xfrm>
            <a:off x="5991225" y="431800"/>
            <a:ext cx="30416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46794" name="Picture 10"/>
          <p:cNvPicPr>
            <a:picLocks noChangeAspect="1" noChangeArrowheads="1"/>
          </p:cNvPicPr>
          <p:nvPr/>
        </p:nvPicPr>
        <p:blipFill>
          <a:blip r:embed="rId7"/>
          <a:srcRect l="12000" t="14400" r="4800" b="3600"/>
          <a:stretch>
            <a:fillRect/>
          </a:stretch>
        </p:blipFill>
        <p:spPr bwMode="auto">
          <a:xfrm>
            <a:off x="5684838" y="4276725"/>
            <a:ext cx="18859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pic>
        <p:nvPicPr>
          <p:cNvPr id="246791" name="Picture 7"/>
          <p:cNvPicPr>
            <a:picLocks noChangeAspect="1" noChangeArrowheads="1"/>
          </p:cNvPicPr>
          <p:nvPr/>
        </p:nvPicPr>
        <p:blipFill>
          <a:blip r:embed="rId8"/>
          <a:srcRect l="8090"/>
          <a:stretch>
            <a:fillRect/>
          </a:stretch>
        </p:blipFill>
        <p:spPr bwMode="auto">
          <a:xfrm>
            <a:off x="114300" y="5126038"/>
            <a:ext cx="16525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9" name="Picture 5" descr="penguinL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7835900" y="5497513"/>
            <a:ext cx="1274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90" name="AutoShape 6"/>
          <p:cNvSpPr>
            <a:spLocks noChangeArrowheads="1"/>
          </p:cNvSpPr>
          <p:nvPr/>
        </p:nvSpPr>
        <p:spPr bwMode="auto">
          <a:xfrm flipH="1">
            <a:off x="7218363" y="2827338"/>
            <a:ext cx="1801812" cy="1346200"/>
          </a:xfrm>
          <a:prstGeom prst="wedgeEllipseCallout">
            <a:avLst>
              <a:gd name="adj1" fmla="val 2773"/>
              <a:gd name="adj2" fmla="val 15966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Try that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with flour…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or sugar…</a:t>
            </a:r>
          </a:p>
        </p:txBody>
      </p:sp>
      <p:sp>
        <p:nvSpPr>
          <p:cNvPr id="52231" name="AutoShape 11"/>
          <p:cNvSpPr>
            <a:spLocks noChangeArrowheads="1"/>
          </p:cNvSpPr>
          <p:nvPr/>
        </p:nvSpPr>
        <p:spPr bwMode="auto">
          <a:xfrm>
            <a:off x="5087938" y="1835150"/>
            <a:ext cx="1581150" cy="395288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703263" y="1357313"/>
            <a:ext cx="7962900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2600" b="1" u="sng" kern="0" dirty="0">
                <a:solidFill>
                  <a:srgbClr val="CC0000"/>
                </a:solidFill>
                <a:latin typeface="+mn-lt"/>
              </a:rPr>
              <a:t>Cohesion</a:t>
            </a:r>
            <a:endParaRPr lang="en-US" sz="2600" b="1" kern="0" dirty="0">
              <a:solidFill>
                <a:srgbClr val="0F116A"/>
              </a:solidFill>
              <a:latin typeface="+mn-lt"/>
            </a:endParaRP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b="1" kern="0" dirty="0">
                <a:latin typeface="+mn-lt"/>
                <a:ea typeface="ＭＳ Ｐゴシック" charset="-128"/>
              </a:rPr>
              <a:t>H bonding between H</a:t>
            </a:r>
            <a:r>
              <a:rPr lang="en-US" b="1" kern="0" baseline="-25000" dirty="0">
                <a:latin typeface="+mn-lt"/>
                <a:ea typeface="ＭＳ Ｐゴシック" charset="-128"/>
              </a:rPr>
              <a:t>2</a:t>
            </a:r>
            <a:r>
              <a:rPr lang="en-US" b="1" kern="0" dirty="0">
                <a:latin typeface="+mn-lt"/>
                <a:ea typeface="ＭＳ Ｐゴシック" charset="-128"/>
              </a:rPr>
              <a:t>O molecules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b="1" kern="0" dirty="0">
                <a:latin typeface="+mn-lt"/>
                <a:ea typeface="ＭＳ Ｐゴシック" charset="-128"/>
              </a:rPr>
              <a:t>water is “sticky”</a:t>
            </a:r>
          </a:p>
          <a:p>
            <a:pPr marL="108585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2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surface tension</a:t>
            </a:r>
            <a:endParaRPr lang="en-US" sz="2200" b="1" kern="0" dirty="0">
              <a:solidFill>
                <a:srgbClr val="0F116A"/>
              </a:solidFill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2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drinking straw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2600" b="1" u="sng" kern="0" dirty="0">
                <a:solidFill>
                  <a:srgbClr val="CC0000"/>
                </a:solidFill>
                <a:latin typeface="+mn-lt"/>
              </a:rPr>
              <a:t>Adhesion</a:t>
            </a:r>
            <a:endParaRPr lang="en-US" sz="2600" b="1" kern="0" dirty="0">
              <a:solidFill>
                <a:srgbClr val="0F116A"/>
              </a:solidFill>
              <a:latin typeface="+mn-lt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b="1" kern="0" dirty="0">
                <a:latin typeface="+mn-lt"/>
                <a:ea typeface="ＭＳ Ｐゴシック" charset="-128"/>
              </a:rPr>
              <a:t>H bonding between H</a:t>
            </a:r>
            <a:r>
              <a:rPr lang="en-US" b="1" kern="0" baseline="-25000" dirty="0">
                <a:latin typeface="+mn-lt"/>
                <a:ea typeface="ＭＳ Ｐゴシック" charset="-128"/>
              </a:rPr>
              <a:t>2</a:t>
            </a:r>
            <a:r>
              <a:rPr lang="en-US" b="1" kern="0" dirty="0">
                <a:latin typeface="+mn-lt"/>
                <a:ea typeface="ＭＳ Ｐゴシック" charset="-128"/>
              </a:rPr>
              <a:t>O &amp; other substances</a:t>
            </a: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2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capillary action</a:t>
            </a:r>
            <a:endParaRPr lang="en-US" sz="2200" b="1" kern="0" dirty="0">
              <a:solidFill>
                <a:srgbClr val="0F116A"/>
              </a:solidFill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2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meniscus</a:t>
            </a:r>
            <a:endParaRPr lang="en-US" sz="2200" b="1" kern="0" dirty="0">
              <a:solidFill>
                <a:srgbClr val="0F116A"/>
              </a:solidFill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2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water climbs up</a:t>
            </a:r>
            <a:br>
              <a:rPr lang="en-US" sz="2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</a:br>
            <a:r>
              <a:rPr lang="en-US" sz="2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paper towel or cloth</a:t>
            </a:r>
            <a:endParaRPr lang="en-US" sz="2000" b="1" kern="0" dirty="0">
              <a:solidFill>
                <a:srgbClr val="0F116A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52233" name="Rectangle 3"/>
          <p:cNvSpPr>
            <a:spLocks noGrp="1" noChangeArrowheads="1"/>
          </p:cNvSpPr>
          <p:nvPr>
            <p:ph type="title"/>
          </p:nvPr>
        </p:nvSpPr>
        <p:spPr>
          <a:xfrm>
            <a:off x="596900" y="625475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1. Cohesion &amp; Adhesion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0" grpId="0" animBg="1" autoUpdateAnimBg="0"/>
      <p:bldP spid="9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42" name="Picture 10" descr="36_13XylemSapFlow_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3875" y="1855788"/>
            <a:ext cx="35306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does H</a:t>
            </a:r>
            <a:r>
              <a:rPr lang="en-US" baseline="-25000"/>
              <a:t>2</a:t>
            </a:r>
            <a:r>
              <a:rPr lang="en-US"/>
              <a:t>O get to top of trees?</a:t>
            </a:r>
          </a:p>
        </p:txBody>
      </p:sp>
      <p:sp>
        <p:nvSpPr>
          <p:cNvPr id="248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5588" y="1371600"/>
            <a:ext cx="8393112" cy="504825"/>
          </a:xfrm>
          <a:solidFill>
            <a:srgbClr val="80FF00"/>
          </a:solidFill>
        </p:spPr>
        <p:txBody>
          <a:bodyPr lIns="45720" rIns="0"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/>
              <a:t>Transpiration is built on cohesion &amp; adhesion 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8"/>
          <a:srcRect r="3719"/>
          <a:stretch>
            <a:fillRect/>
          </a:stretch>
        </p:blipFill>
        <p:spPr bwMode="auto">
          <a:xfrm>
            <a:off x="284163" y="2832100"/>
            <a:ext cx="5353050" cy="3335338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</p:pic>
      <p:sp>
        <p:nvSpPr>
          <p:cNvPr id="248843" name="Line 11"/>
          <p:cNvSpPr>
            <a:spLocks noChangeShapeType="1"/>
          </p:cNvSpPr>
          <p:nvPr/>
        </p:nvSpPr>
        <p:spPr bwMode="auto">
          <a:xfrm flipV="1">
            <a:off x="5829300" y="1779588"/>
            <a:ext cx="0" cy="4935537"/>
          </a:xfrm>
          <a:prstGeom prst="line">
            <a:avLst/>
          </a:prstGeom>
          <a:noFill/>
          <a:ln w="139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4" name="Freeform 12"/>
          <p:cNvSpPr>
            <a:spLocks noChangeAspect="1"/>
          </p:cNvSpPr>
          <p:nvPr/>
        </p:nvSpPr>
        <p:spPr bwMode="auto">
          <a:xfrm rot="-1800000">
            <a:off x="8226425" y="1698625"/>
            <a:ext cx="1062038" cy="982663"/>
          </a:xfrm>
          <a:custGeom>
            <a:avLst/>
            <a:gdLst>
              <a:gd name="T0" fmla="*/ 0 w 745"/>
              <a:gd name="T1" fmla="*/ 682971 h 482"/>
              <a:gd name="T2" fmla="*/ 256600 w 745"/>
              <a:gd name="T3" fmla="*/ 948005 h 482"/>
              <a:gd name="T4" fmla="*/ 299366 w 745"/>
              <a:gd name="T5" fmla="*/ 479099 h 482"/>
              <a:gd name="T6" fmla="*/ 527455 w 745"/>
              <a:gd name="T7" fmla="*/ 682971 h 482"/>
              <a:gd name="T8" fmla="*/ 541711 w 745"/>
              <a:gd name="T9" fmla="*/ 326195 h 482"/>
              <a:gd name="T10" fmla="*/ 755544 w 745"/>
              <a:gd name="T11" fmla="*/ 428131 h 482"/>
              <a:gd name="T12" fmla="*/ 755544 w 745"/>
              <a:gd name="T13" fmla="*/ 152904 h 482"/>
              <a:gd name="T14" fmla="*/ 919483 w 745"/>
              <a:gd name="T15" fmla="*/ 244646 h 482"/>
              <a:gd name="T16" fmla="*/ 1062038 w 745"/>
              <a:gd name="T17" fmla="*/ 0 h 4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5"/>
              <a:gd name="T28" fmla="*/ 0 h 482"/>
              <a:gd name="T29" fmla="*/ 745 w 745"/>
              <a:gd name="T30" fmla="*/ 482 h 4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5" h="482">
                <a:moveTo>
                  <a:pt x="0" y="335"/>
                </a:moveTo>
                <a:cubicBezTo>
                  <a:pt x="72" y="408"/>
                  <a:pt x="145" y="482"/>
                  <a:pt x="180" y="465"/>
                </a:cubicBezTo>
                <a:cubicBezTo>
                  <a:pt x="215" y="448"/>
                  <a:pt x="178" y="257"/>
                  <a:pt x="210" y="235"/>
                </a:cubicBezTo>
                <a:cubicBezTo>
                  <a:pt x="242" y="213"/>
                  <a:pt x="342" y="347"/>
                  <a:pt x="370" y="335"/>
                </a:cubicBezTo>
                <a:cubicBezTo>
                  <a:pt x="398" y="323"/>
                  <a:pt x="353" y="181"/>
                  <a:pt x="380" y="160"/>
                </a:cubicBezTo>
                <a:cubicBezTo>
                  <a:pt x="407" y="139"/>
                  <a:pt x="505" y="224"/>
                  <a:pt x="530" y="210"/>
                </a:cubicBezTo>
                <a:cubicBezTo>
                  <a:pt x="555" y="196"/>
                  <a:pt x="511" y="90"/>
                  <a:pt x="530" y="75"/>
                </a:cubicBezTo>
                <a:cubicBezTo>
                  <a:pt x="549" y="60"/>
                  <a:pt x="609" y="132"/>
                  <a:pt x="645" y="120"/>
                </a:cubicBezTo>
                <a:cubicBezTo>
                  <a:pt x="681" y="108"/>
                  <a:pt x="713" y="54"/>
                  <a:pt x="745" y="0"/>
                </a:cubicBezTo>
              </a:path>
            </a:pathLst>
          </a:custGeom>
          <a:noFill/>
          <a:ln w="63500">
            <a:solidFill>
              <a:schemeClr val="hlink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autoUpdateAnimBg="0"/>
      <p:bldP spid="248843" grpId="0" animBg="1"/>
      <p:bldP spid="2488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/>
          <a:srcRect b="3600"/>
          <a:stretch>
            <a:fillRect/>
          </a:stretch>
        </p:blipFill>
        <p:spPr bwMode="auto">
          <a:xfrm>
            <a:off x="1265238" y="3176588"/>
            <a:ext cx="365442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336925"/>
            <a:ext cx="33528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2. Water is the solvent of life</a:t>
            </a:r>
          </a:p>
        </p:txBody>
      </p:sp>
      <p:sp>
        <p:nvSpPr>
          <p:cNvPr id="7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706438" y="1371600"/>
            <a:ext cx="8437562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kern="0">
                <a:solidFill>
                  <a:srgbClr val="0F116A"/>
                </a:solidFill>
                <a:latin typeface="+mn-lt"/>
              </a:rPr>
              <a:t>Polarity makes H</a:t>
            </a:r>
            <a:r>
              <a:rPr lang="en-US" sz="3000" b="1" kern="0" baseline="-25000">
                <a:solidFill>
                  <a:srgbClr val="0F116A"/>
                </a:solidFill>
                <a:latin typeface="+mn-lt"/>
              </a:rPr>
              <a:t>2</a:t>
            </a:r>
            <a:r>
              <a:rPr lang="en-US" sz="3000" b="1" kern="0">
                <a:solidFill>
                  <a:srgbClr val="0F116A"/>
                </a:solidFill>
                <a:latin typeface="+mn-lt"/>
              </a:rPr>
              <a:t>O a good </a:t>
            </a:r>
            <a:r>
              <a:rPr lang="en-US" sz="3000" b="1" u="sng" kern="0">
                <a:solidFill>
                  <a:srgbClr val="CC0000"/>
                </a:solidFill>
                <a:latin typeface="+mn-lt"/>
              </a:rPr>
              <a:t>solvent</a:t>
            </a:r>
            <a:endParaRPr lang="en-US" sz="3000" b="1" kern="0">
              <a:solidFill>
                <a:srgbClr val="0F116A"/>
              </a:solidFill>
              <a:latin typeface="+mn-lt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>
                <a:latin typeface="+mn-lt"/>
                <a:ea typeface="ＭＳ Ｐゴシック" charset="-128"/>
              </a:rPr>
              <a:t>polar H</a:t>
            </a:r>
            <a:r>
              <a:rPr lang="en-US" sz="2800" b="1" kern="0" baseline="-25000">
                <a:latin typeface="+mn-lt"/>
                <a:ea typeface="ＭＳ Ｐゴシック" charset="-128"/>
              </a:rPr>
              <a:t>2</a:t>
            </a:r>
            <a:r>
              <a:rPr lang="en-US" sz="2800" b="1" kern="0">
                <a:latin typeface="+mn-lt"/>
                <a:ea typeface="ＭＳ Ｐゴシック" charset="-128"/>
              </a:rPr>
              <a:t>O molecules surround </a:t>
            </a:r>
            <a:r>
              <a:rPr lang="en-US" sz="2800" b="1" kern="0">
                <a:solidFill>
                  <a:srgbClr val="CC0000"/>
                </a:solidFill>
                <a:latin typeface="+mn-lt"/>
                <a:ea typeface="ＭＳ Ｐゴシック" charset="-128"/>
              </a:rPr>
              <a:t>+</a:t>
            </a:r>
            <a:r>
              <a:rPr lang="en-US" sz="2800" b="1" kern="0">
                <a:latin typeface="+mn-lt"/>
                <a:ea typeface="ＭＳ Ｐゴシック" charset="-128"/>
              </a:rPr>
              <a:t> &amp; </a:t>
            </a:r>
            <a:r>
              <a:rPr lang="en-US" sz="2800" b="1" kern="0">
                <a:solidFill>
                  <a:srgbClr val="CC0000"/>
                </a:solidFill>
                <a:latin typeface="+mn-lt"/>
                <a:ea typeface="ＭＳ Ｐゴシック" charset="-128"/>
              </a:rPr>
              <a:t>–</a:t>
            </a:r>
            <a:r>
              <a:rPr lang="en-US" sz="2800" b="1" kern="0">
                <a:latin typeface="+mn-lt"/>
                <a:ea typeface="ＭＳ Ｐゴシック" charset="-128"/>
              </a:rPr>
              <a:t> </a:t>
            </a:r>
            <a:r>
              <a:rPr lang="en-US" sz="2800" b="1" kern="0">
                <a:solidFill>
                  <a:srgbClr val="CC0000"/>
                </a:solidFill>
                <a:latin typeface="+mn-lt"/>
                <a:ea typeface="ＭＳ Ｐゴシック" charset="-128"/>
              </a:rPr>
              <a:t>ions</a:t>
            </a:r>
            <a:endParaRPr lang="en-US" sz="2800" b="1" kern="0">
              <a:latin typeface="+mn-lt"/>
              <a:ea typeface="ＭＳ Ｐゴシック" charset="-128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u="sng" kern="0">
                <a:solidFill>
                  <a:srgbClr val="CC0000"/>
                </a:solidFill>
                <a:latin typeface="+mn-lt"/>
                <a:ea typeface="ＭＳ Ｐゴシック" charset="-128"/>
              </a:rPr>
              <a:t>solvents</a:t>
            </a:r>
            <a:r>
              <a:rPr lang="en-US" sz="2800" b="1" kern="0">
                <a:latin typeface="+mn-lt"/>
                <a:ea typeface="ＭＳ Ｐゴシック" charset="-128"/>
              </a:rPr>
              <a:t> dissolve </a:t>
            </a:r>
            <a:r>
              <a:rPr lang="en-US" sz="2800" b="1" u="sng" kern="0">
                <a:solidFill>
                  <a:srgbClr val="CC0000"/>
                </a:solidFill>
                <a:latin typeface="+mn-lt"/>
                <a:ea typeface="ＭＳ Ｐゴシック" charset="-128"/>
              </a:rPr>
              <a:t>solutes</a:t>
            </a:r>
            <a:r>
              <a:rPr lang="en-US" sz="2800" b="1" kern="0">
                <a:latin typeface="+mn-lt"/>
                <a:ea typeface="ＭＳ Ｐゴシック" charset="-128"/>
              </a:rPr>
              <a:t> creating </a:t>
            </a:r>
            <a:r>
              <a:rPr lang="en-US" sz="2800" b="1" u="sng" kern="0">
                <a:solidFill>
                  <a:srgbClr val="CC0000"/>
                </a:solidFill>
                <a:latin typeface="+mn-lt"/>
                <a:ea typeface="ＭＳ Ｐゴシック" charset="-128"/>
              </a:rPr>
              <a:t>solutions</a:t>
            </a:r>
            <a:endParaRPr lang="en-US" sz="2800" b="1" kern="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3963" y="3524250"/>
            <a:ext cx="33528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83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3062288"/>
            <a:ext cx="3665537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dissolves in water?</a:t>
            </a:r>
          </a:p>
        </p:txBody>
      </p:sp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38200" y="1371600"/>
            <a:ext cx="807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400" b="1" u="sng" kern="0" dirty="0">
                <a:solidFill>
                  <a:srgbClr val="CC0000"/>
                </a:solidFill>
                <a:latin typeface="+mn-lt"/>
              </a:rPr>
              <a:t>Hydrophilic</a:t>
            </a:r>
            <a:endParaRPr lang="en-US" sz="3400" b="1" kern="0" dirty="0">
              <a:solidFill>
                <a:srgbClr val="0F116A"/>
              </a:solidFill>
              <a:latin typeface="+mn-lt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kern="0" dirty="0">
                <a:latin typeface="+mn-lt"/>
                <a:ea typeface="ＭＳ Ｐゴシック" charset="-128"/>
              </a:rPr>
              <a:t>substances have attraction to H</a:t>
            </a:r>
            <a:r>
              <a:rPr lang="en-US" sz="3200" b="1" kern="0" baseline="-25000" dirty="0">
                <a:latin typeface="+mn-lt"/>
                <a:ea typeface="ＭＳ Ｐゴシック" charset="-128"/>
              </a:rPr>
              <a:t>2</a:t>
            </a:r>
            <a:r>
              <a:rPr lang="en-US" sz="3200" b="1" kern="0" dirty="0">
                <a:latin typeface="+mn-lt"/>
                <a:ea typeface="ＭＳ Ｐゴシック" charset="-128"/>
              </a:rPr>
              <a:t>O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polar</a:t>
            </a:r>
            <a:r>
              <a:rPr lang="en-US" sz="3200" b="1" kern="0" dirty="0">
                <a:latin typeface="+mn-lt"/>
                <a:ea typeface="ＭＳ Ｐゴシック" charset="-128"/>
              </a:rPr>
              <a:t> or </a:t>
            </a: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non-polar</a:t>
            </a:r>
            <a:r>
              <a:rPr lang="en-US" sz="3200" b="1" kern="0" dirty="0">
                <a:latin typeface="+mn-lt"/>
                <a:ea typeface="ＭＳ Ｐゴシック" charset="-128"/>
              </a:rPr>
              <a:t>?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150938" y="2470150"/>
            <a:ext cx="1785937" cy="930275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doesn’t dissolve in water?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751263"/>
            <a:ext cx="479425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9" name="Picture 5"/>
          <p:cNvPicPr>
            <a:picLocks noChangeAspect="1" noChangeArrowheads="1"/>
          </p:cNvPicPr>
          <p:nvPr/>
        </p:nvPicPr>
        <p:blipFill>
          <a:blip r:embed="rId7"/>
          <a:srcRect t="10757"/>
          <a:stretch>
            <a:fillRect/>
          </a:stretch>
        </p:blipFill>
        <p:spPr bwMode="auto">
          <a:xfrm>
            <a:off x="6019800" y="3287713"/>
            <a:ext cx="26320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1978025" y="6324600"/>
            <a:ext cx="196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fat (triglycerol)</a:t>
            </a:r>
            <a:endParaRPr lang="en-US" sz="2600" b="1">
              <a:solidFill>
                <a:srgbClr val="0F116A"/>
              </a:solidFill>
            </a:endParaRPr>
          </a:p>
        </p:txBody>
      </p:sp>
      <p:pic>
        <p:nvPicPr>
          <p:cNvPr id="257032" name="Picture 8" descr="penguinL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7758113" y="393700"/>
            <a:ext cx="1274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33" name="AutoShape 9"/>
          <p:cNvSpPr>
            <a:spLocks noChangeArrowheads="1"/>
          </p:cNvSpPr>
          <p:nvPr/>
        </p:nvSpPr>
        <p:spPr bwMode="auto">
          <a:xfrm>
            <a:off x="6454775" y="2220913"/>
            <a:ext cx="2433638" cy="1014412"/>
          </a:xfrm>
          <a:prstGeom prst="wedgeEllipseCallout">
            <a:avLst>
              <a:gd name="adj1" fmla="val 15231"/>
              <a:gd name="adj2" fmla="val -1870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Oh, look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hydrocarbons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701675" y="1371600"/>
            <a:ext cx="82137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400" b="1" u="sng" kern="0" dirty="0">
                <a:solidFill>
                  <a:srgbClr val="CC0000"/>
                </a:solidFill>
                <a:latin typeface="+mn-lt"/>
              </a:rPr>
              <a:t>Hydrophobic</a:t>
            </a:r>
            <a:r>
              <a:rPr lang="en-US" sz="3400" b="1" kern="0" dirty="0">
                <a:solidFill>
                  <a:srgbClr val="0F116A"/>
                </a:solidFill>
                <a:latin typeface="+mn-lt"/>
              </a:rPr>
              <a:t> 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kern="0" dirty="0">
                <a:latin typeface="+mn-lt"/>
                <a:ea typeface="ＭＳ Ｐゴシック" charset="-128"/>
              </a:rPr>
              <a:t>substances that don’t have </a:t>
            </a:r>
            <a:br>
              <a:rPr lang="en-US" sz="3200" b="1" kern="0" dirty="0">
                <a:latin typeface="+mn-lt"/>
                <a:ea typeface="ＭＳ Ｐゴシック" charset="-128"/>
              </a:rPr>
            </a:br>
            <a:r>
              <a:rPr lang="en-US" sz="3200" b="1" kern="0" dirty="0">
                <a:latin typeface="+mn-lt"/>
                <a:ea typeface="ＭＳ Ｐゴシック" charset="-128"/>
              </a:rPr>
              <a:t>an attraction to H</a:t>
            </a:r>
            <a:r>
              <a:rPr lang="en-US" sz="3200" b="1" kern="0" baseline="-25000" dirty="0">
                <a:latin typeface="+mn-lt"/>
                <a:ea typeface="ＭＳ Ｐゴシック" charset="-128"/>
              </a:rPr>
              <a:t>2</a:t>
            </a:r>
            <a:r>
              <a:rPr lang="en-US" sz="3200" b="1" kern="0" dirty="0">
                <a:latin typeface="+mn-lt"/>
                <a:ea typeface="ＭＳ Ｐゴシック" charset="-128"/>
              </a:rPr>
              <a:t>O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polar</a:t>
            </a:r>
            <a:r>
              <a:rPr lang="en-US" sz="3200" b="1" kern="0" dirty="0">
                <a:latin typeface="+mn-lt"/>
                <a:ea typeface="ＭＳ Ｐゴシック" charset="-128"/>
              </a:rPr>
              <a:t> or </a:t>
            </a: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non-polar</a:t>
            </a:r>
            <a:r>
              <a:rPr lang="en-US" sz="3200" b="1" kern="0" dirty="0">
                <a:latin typeface="+mn-lt"/>
                <a:ea typeface="ＭＳ Ｐゴシック" charset="-128"/>
              </a:rPr>
              <a:t>?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982913" y="2833688"/>
            <a:ext cx="2671762" cy="890587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3" grpId="0" animBg="1" autoUpdateAnimBg="0"/>
      <p:bldP spid="9" grpId="0" build="p" bldLvl="5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89" name="Picture 17" descr="drinking pengu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364163"/>
            <a:ext cx="12461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85" name="Picture 13" descr="Iceber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3425" y="107950"/>
            <a:ext cx="3211513" cy="2411413"/>
          </a:xfrm>
          <a:prstGeom prst="rect">
            <a:avLst/>
          </a:prstGeom>
          <a:noFill/>
          <a:ln w="9525">
            <a:solidFill>
              <a:srgbClr val="0F116A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59087" name="Picture 15" descr="Yule_Harvesting_I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2525" y="2108200"/>
            <a:ext cx="2782888" cy="223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59082" name="AutoShape 10"/>
          <p:cNvSpPr>
            <a:spLocks noChangeArrowheads="1"/>
          </p:cNvSpPr>
          <p:nvPr/>
        </p:nvSpPr>
        <p:spPr bwMode="auto">
          <a:xfrm flipH="1">
            <a:off x="1385888" y="4781550"/>
            <a:ext cx="2433637" cy="1368425"/>
          </a:xfrm>
          <a:prstGeom prst="wedgeEllipseCallout">
            <a:avLst>
              <a:gd name="adj1" fmla="val 66046"/>
              <a:gd name="adj2" fmla="val 165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And this has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made all the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difference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</a:p>
        </p:txBody>
      </p:sp>
      <p:pic>
        <p:nvPicPr>
          <p:cNvPr id="62470" name="Picture 16"/>
          <p:cNvPicPr>
            <a:picLocks noChangeAspect="1" noChangeArrowheads="1"/>
          </p:cNvPicPr>
          <p:nvPr/>
        </p:nvPicPr>
        <p:blipFill>
          <a:blip r:embed="rId8"/>
          <a:srcRect b="5966"/>
          <a:stretch>
            <a:fillRect/>
          </a:stretch>
        </p:blipFill>
        <p:spPr bwMode="auto">
          <a:xfrm>
            <a:off x="3905250" y="4452938"/>
            <a:ext cx="52387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90" name="AutoShape 18"/>
          <p:cNvSpPr>
            <a:spLocks noChangeArrowheads="1"/>
          </p:cNvSpPr>
          <p:nvPr/>
        </p:nvSpPr>
        <p:spPr bwMode="auto">
          <a:xfrm>
            <a:off x="319088" y="3946525"/>
            <a:ext cx="2225675" cy="1165225"/>
          </a:xfrm>
          <a:prstGeom prst="wedgeEllipseCallout">
            <a:avLst>
              <a:gd name="adj1" fmla="val -21398"/>
              <a:gd name="adj2" fmla="val 9414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Ice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I could use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more ice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</a:p>
        </p:txBody>
      </p:sp>
      <p:sp>
        <p:nvSpPr>
          <p:cNvPr id="624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3. The special case of ice</a:t>
            </a:r>
          </a:p>
        </p:txBody>
      </p:sp>
      <p:sp>
        <p:nvSpPr>
          <p:cNvPr id="62473" name="AutoShape 11"/>
          <p:cNvSpPr>
            <a:spLocks noChangeArrowheads="1"/>
          </p:cNvSpPr>
          <p:nvPr/>
        </p:nvSpPr>
        <p:spPr bwMode="auto">
          <a:xfrm>
            <a:off x="5294313" y="1497013"/>
            <a:ext cx="3100387" cy="395287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AutoShape 11"/>
          <p:cNvSpPr>
            <a:spLocks noChangeArrowheads="1"/>
          </p:cNvSpPr>
          <p:nvPr/>
        </p:nvSpPr>
        <p:spPr bwMode="auto">
          <a:xfrm>
            <a:off x="4506913" y="1944688"/>
            <a:ext cx="1238250" cy="395287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4543425" y="3589338"/>
            <a:ext cx="1238250" cy="395287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38200" y="1371600"/>
            <a:ext cx="814228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kern="0" dirty="0">
                <a:solidFill>
                  <a:srgbClr val="0F116A"/>
                </a:solidFill>
                <a:latin typeface="+mn-lt"/>
              </a:rPr>
              <a:t>Most (all?) substances are more dense when they are solid, but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  <a:defRPr/>
            </a:pPr>
            <a:r>
              <a:rPr lang="en-US" sz="3000" b="1" kern="0" dirty="0">
                <a:solidFill>
                  <a:srgbClr val="0F116A"/>
                </a:solidFill>
                <a:latin typeface="+mn-lt"/>
              </a:rPr>
              <a:t>	</a:t>
            </a:r>
            <a:r>
              <a:rPr lang="en-US" sz="3000" b="1" u="sng" kern="0" dirty="0">
                <a:solidFill>
                  <a:srgbClr val="0F116A"/>
                </a:solidFill>
                <a:latin typeface="+mn-lt"/>
              </a:rPr>
              <a:t>not</a:t>
            </a:r>
            <a:r>
              <a:rPr lang="en-US" sz="3000" b="1" kern="0" dirty="0">
                <a:solidFill>
                  <a:srgbClr val="0F116A"/>
                </a:solidFill>
                <a:latin typeface="+mn-lt"/>
              </a:rPr>
              <a:t> water…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u="sng" kern="0" dirty="0">
                <a:solidFill>
                  <a:srgbClr val="CC0000"/>
                </a:solidFill>
                <a:latin typeface="+mn-lt"/>
              </a:rPr>
              <a:t>Ice floats</a:t>
            </a:r>
            <a:r>
              <a:rPr lang="en-US" sz="3000" b="1" i="1" kern="0" dirty="0">
                <a:solidFill>
                  <a:srgbClr val="CC0000"/>
                </a:solidFill>
                <a:latin typeface="+mn-lt"/>
              </a:rPr>
              <a:t>!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 dirty="0">
                <a:latin typeface="+mn-lt"/>
                <a:ea typeface="ＭＳ Ｐゴシック" charset="-128"/>
              </a:rPr>
              <a:t>H bonds form a crystal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9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2" grpId="0" animBg="1" autoUpdateAnimBg="0"/>
      <p:bldP spid="259090" grpId="0" animBg="1" autoUpdateAnimBg="0"/>
      <p:bldP spid="11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is “ice floats” important?</a:t>
            </a:r>
          </a:p>
        </p:txBody>
      </p:sp>
      <p:pic>
        <p:nvPicPr>
          <p:cNvPr id="263176" name="Picture 8" descr="lakes1"/>
          <p:cNvPicPr>
            <a:picLocks noChangeAspect="1" noChangeArrowheads="1"/>
          </p:cNvPicPr>
          <p:nvPr/>
        </p:nvPicPr>
        <p:blipFill>
          <a:blip r:embed="rId5"/>
          <a:srcRect b="12329"/>
          <a:stretch>
            <a:fillRect/>
          </a:stretch>
        </p:blipFill>
        <p:spPr bwMode="auto">
          <a:xfrm>
            <a:off x="98425" y="4730750"/>
            <a:ext cx="3978275" cy="203676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63177" name="Picture 9" descr="lakes2"/>
          <p:cNvPicPr>
            <a:picLocks noChangeAspect="1" noChangeArrowheads="1"/>
          </p:cNvPicPr>
          <p:nvPr/>
        </p:nvPicPr>
        <p:blipFill>
          <a:blip r:embed="rId6"/>
          <a:srcRect b="11650"/>
          <a:stretch>
            <a:fillRect/>
          </a:stretch>
        </p:blipFill>
        <p:spPr bwMode="auto">
          <a:xfrm>
            <a:off x="5264150" y="4730750"/>
            <a:ext cx="373856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63178" name="AutoShape 10"/>
          <p:cNvSpPr>
            <a:spLocks noChangeArrowheads="1"/>
          </p:cNvSpPr>
          <p:nvPr/>
        </p:nvSpPr>
        <p:spPr bwMode="auto">
          <a:xfrm>
            <a:off x="4230688" y="5557838"/>
            <a:ext cx="877887" cy="461962"/>
          </a:xfrm>
          <a:custGeom>
            <a:avLst/>
            <a:gdLst>
              <a:gd name="T0" fmla="*/ 26759906 w 21600"/>
              <a:gd name="T1" fmla="*/ 0 h 21600"/>
              <a:gd name="T2" fmla="*/ 0 w 21600"/>
              <a:gd name="T3" fmla="*/ 4940021 h 21600"/>
              <a:gd name="T4" fmla="*/ 26759906 w 21600"/>
              <a:gd name="T5" fmla="*/ 9880041 h 21600"/>
              <a:gd name="T6" fmla="*/ 35679888 w 21600"/>
              <a:gd name="T7" fmla="*/ 494002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40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93738" y="1371600"/>
            <a:ext cx="8450262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normAutofit lnSpcReduction="10000"/>
          </a:bodyPr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kern="0" dirty="0">
                <a:solidFill>
                  <a:srgbClr val="0F116A"/>
                </a:solidFill>
                <a:latin typeface="+mn-lt"/>
              </a:rPr>
              <a:t>Oceans &amp; lakes don’t freeze solid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surface ice insulates water below</a:t>
            </a:r>
            <a:endParaRPr lang="en-US" sz="2800" b="1" kern="0" dirty="0"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allowing life to survive the winter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 dirty="0">
                <a:latin typeface="+mn-lt"/>
                <a:ea typeface="ＭＳ Ｐゴシック" charset="-128"/>
              </a:rPr>
              <a:t>if ice sank…</a:t>
            </a:r>
          </a:p>
          <a:p>
            <a:pPr marL="108585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ponds, lakes &amp; even oceans would freeze solid</a:t>
            </a:r>
          </a:p>
          <a:p>
            <a:pPr marL="108585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in summer, only upper few inches would thaw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seasonal turnover of lakes</a:t>
            </a:r>
            <a:endParaRPr lang="en-US" sz="2800" b="1" u="sng" kern="0" dirty="0"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sinking cold H</a:t>
            </a:r>
            <a:r>
              <a:rPr lang="en-US" b="1" kern="0" baseline="-25000" dirty="0">
                <a:solidFill>
                  <a:srgbClr val="CC0000"/>
                </a:solidFill>
                <a:latin typeface="+mn-lt"/>
                <a:ea typeface="ＭＳ Ｐゴシック" charset="-128"/>
              </a:rPr>
              <a:t>2</a:t>
            </a:r>
            <a:r>
              <a:rPr lang="en-US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O cycles nutrients in autumn</a:t>
            </a:r>
            <a:endParaRPr lang="en-US" b="1" kern="0" dirty="0">
              <a:solidFill>
                <a:srgbClr val="CC0000"/>
              </a:solidFill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8" grpId="0" animBg="1"/>
      <p:bldP spid="6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635500"/>
            <a:ext cx="28575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8"/>
          <p:cNvPicPr>
            <a:picLocks noChangeAspect="1" noChangeArrowheads="1"/>
          </p:cNvPicPr>
          <p:nvPr/>
        </p:nvPicPr>
        <p:blipFill>
          <a:blip r:embed="rId6">
            <a:lum bright="-22000" contrast="42000"/>
          </a:blip>
          <a:srcRect/>
          <a:stretch>
            <a:fillRect/>
          </a:stretch>
        </p:blipFill>
        <p:spPr bwMode="auto">
          <a:xfrm>
            <a:off x="0" y="3706813"/>
            <a:ext cx="39401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28" name="AutoShape 12"/>
          <p:cNvSpPr>
            <a:spLocks noChangeArrowheads="1"/>
          </p:cNvSpPr>
          <p:nvPr/>
        </p:nvSpPr>
        <p:spPr bwMode="auto">
          <a:xfrm>
            <a:off x="1830388" y="4792663"/>
            <a:ext cx="352425" cy="334962"/>
          </a:xfrm>
          <a:prstGeom prst="star5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5229" name="AutoShape 13"/>
          <p:cNvSpPr>
            <a:spLocks noChangeArrowheads="1"/>
          </p:cNvSpPr>
          <p:nvPr/>
        </p:nvSpPr>
        <p:spPr bwMode="auto">
          <a:xfrm>
            <a:off x="2668588" y="5133975"/>
            <a:ext cx="352425" cy="334963"/>
          </a:xfrm>
          <a:prstGeom prst="star5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6566" name="Rectangle 14"/>
          <p:cNvSpPr>
            <a:spLocks noChangeArrowheads="1"/>
          </p:cNvSpPr>
          <p:nvPr/>
        </p:nvSpPr>
        <p:spPr bwMode="auto">
          <a:xfrm>
            <a:off x="15875" y="6010275"/>
            <a:ext cx="2073275" cy="831850"/>
          </a:xfrm>
          <a:prstGeom prst="rect">
            <a:avLst/>
          </a:prstGeom>
          <a:solidFill>
            <a:srgbClr val="FFEA1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Specific heat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&amp; climate</a:t>
            </a:r>
          </a:p>
        </p:txBody>
      </p:sp>
      <p:pic>
        <p:nvPicPr>
          <p:cNvPr id="66567" name="Picture 15" descr="Long_Island_ma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9463" y="4864100"/>
            <a:ext cx="26574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4. Specific heat</a:t>
            </a:r>
          </a:p>
        </p:txBody>
      </p:sp>
      <p:sp>
        <p:nvSpPr>
          <p:cNvPr id="1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38200" y="1371600"/>
            <a:ext cx="80772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u="sng" kern="0" dirty="0">
                <a:solidFill>
                  <a:srgbClr val="CC0000"/>
                </a:solidFill>
                <a:latin typeface="+mn-lt"/>
              </a:rPr>
              <a:t>H</a:t>
            </a:r>
            <a:r>
              <a:rPr lang="en-US" sz="3000" b="1" kern="0" baseline="-25000" dirty="0">
                <a:solidFill>
                  <a:srgbClr val="CC0000"/>
                </a:solidFill>
                <a:latin typeface="+mn-lt"/>
              </a:rPr>
              <a:t>2</a:t>
            </a:r>
            <a:r>
              <a:rPr lang="en-US" sz="3000" b="1" u="sng" kern="0" dirty="0">
                <a:solidFill>
                  <a:srgbClr val="CC0000"/>
                </a:solidFill>
                <a:latin typeface="+mn-lt"/>
              </a:rPr>
              <a:t>O resists changes in temperature</a:t>
            </a:r>
            <a:endParaRPr lang="en-US" sz="3000" b="1" kern="0" dirty="0">
              <a:solidFill>
                <a:srgbClr val="0F116A"/>
              </a:solidFill>
              <a:latin typeface="+mn-lt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 dirty="0">
                <a:latin typeface="+mn-lt"/>
                <a:ea typeface="ＭＳ Ｐゴシック" charset="-128"/>
              </a:rPr>
              <a:t>high specific heat 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 dirty="0">
                <a:latin typeface="+mn-lt"/>
                <a:ea typeface="ＭＳ Ｐゴシック" charset="-128"/>
              </a:rPr>
              <a:t>takes a lot to </a:t>
            </a:r>
            <a:r>
              <a:rPr lang="en-US" sz="2800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heat</a:t>
            </a:r>
            <a:r>
              <a:rPr lang="en-US" sz="2800" b="1" kern="0" dirty="0">
                <a:latin typeface="+mn-lt"/>
                <a:ea typeface="ＭＳ Ｐゴシック" charset="-128"/>
              </a:rPr>
              <a:t> it up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 dirty="0">
                <a:latin typeface="+mn-lt"/>
                <a:ea typeface="ＭＳ Ｐゴシック" charset="-128"/>
              </a:rPr>
              <a:t>takes a lot to </a:t>
            </a:r>
            <a:r>
              <a:rPr lang="en-US" sz="2800" b="1" kern="0" dirty="0">
                <a:solidFill>
                  <a:srgbClr val="006300"/>
                </a:solidFill>
                <a:latin typeface="+mn-lt"/>
                <a:ea typeface="ＭＳ Ｐゴシック" charset="-128"/>
              </a:rPr>
              <a:t>cool</a:t>
            </a:r>
            <a:r>
              <a:rPr lang="en-US" sz="2800" b="1" kern="0" dirty="0">
                <a:latin typeface="+mn-lt"/>
                <a:ea typeface="ＭＳ Ｐゴシック" charset="-128"/>
              </a:rPr>
              <a:t> it down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u="sng" kern="0" dirty="0">
                <a:solidFill>
                  <a:srgbClr val="CC0000"/>
                </a:solidFill>
                <a:latin typeface="+mn-lt"/>
              </a:rPr>
              <a:t>H</a:t>
            </a:r>
            <a:r>
              <a:rPr lang="en-US" sz="3000" b="1" kern="0" baseline="-25000" dirty="0">
                <a:solidFill>
                  <a:srgbClr val="CC0000"/>
                </a:solidFill>
                <a:latin typeface="+mn-lt"/>
              </a:rPr>
              <a:t>2</a:t>
            </a:r>
            <a:r>
              <a:rPr lang="en-US" sz="3000" b="1" u="sng" kern="0" dirty="0">
                <a:solidFill>
                  <a:srgbClr val="CC0000"/>
                </a:solidFill>
                <a:latin typeface="+mn-lt"/>
              </a:rPr>
              <a:t>O moderates temperatures on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5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5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5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65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8" grpId="0" animBg="1"/>
      <p:bldP spid="265228" grpId="1" animBg="1"/>
      <p:bldP spid="265229" grpId="0" animBg="1"/>
      <p:bldP spid="265229" grpId="1" animBg="1"/>
      <p:bldP spid="15" grpId="0" build="p" bldLvl="5" autoUpdateAnimBg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4185</TotalTime>
  <Words>846</Words>
  <Application>Microsoft Office PowerPoint</Application>
  <PresentationFormat>On-screen Show (4:3)</PresentationFormat>
  <Paragraphs>250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Comic Sans MS</vt:lpstr>
      <vt:lpstr>Geneva</vt:lpstr>
      <vt:lpstr>Symbol</vt:lpstr>
      <vt:lpstr>Times</vt:lpstr>
      <vt:lpstr>Times New Roman</vt:lpstr>
      <vt:lpstr>Wingdings</vt:lpstr>
      <vt:lpstr>Blueprint</vt:lpstr>
      <vt:lpstr>Elixir of Life</vt:lpstr>
      <vt:lpstr>1. Cohesion &amp; Adhesion</vt:lpstr>
      <vt:lpstr>How does H2O get to top of trees?</vt:lpstr>
      <vt:lpstr>2. Water is the solvent of life</vt:lpstr>
      <vt:lpstr>What dissolves in water?</vt:lpstr>
      <vt:lpstr>What doesn’t dissolve in water?</vt:lpstr>
      <vt:lpstr>3. The special case of ice</vt:lpstr>
      <vt:lpstr>Why is “ice floats” important?</vt:lpstr>
      <vt:lpstr>4. Specific heat</vt:lpstr>
      <vt:lpstr>5. Heat of vaporization</vt:lpstr>
      <vt:lpstr>Ionization of water &amp; pH</vt:lpstr>
      <vt:lpstr>pH Scale</vt:lpstr>
      <vt:lpstr>Buffers &amp; cellular regulation</vt:lpstr>
    </vt:vector>
  </TitlesOfParts>
  <Company>Kim Foglia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Chemistry of Life</dc:title>
  <dc:creator>ZYZ</dc:creator>
  <cp:lastModifiedBy>DiLuglio, Nicole J</cp:lastModifiedBy>
  <cp:revision>187</cp:revision>
  <cp:lastPrinted>2007-11-05T03:00:20Z</cp:lastPrinted>
  <dcterms:created xsi:type="dcterms:W3CDTF">2010-11-14T20:55:34Z</dcterms:created>
  <dcterms:modified xsi:type="dcterms:W3CDTF">2015-10-10T15:50:25Z</dcterms:modified>
</cp:coreProperties>
</file>