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75" r:id="rId12"/>
    <p:sldId id="266" r:id="rId13"/>
    <p:sldId id="276" r:id="rId14"/>
    <p:sldId id="277" r:id="rId15"/>
    <p:sldId id="267" r:id="rId16"/>
    <p:sldId id="268" r:id="rId17"/>
    <p:sldId id="272" r:id="rId18"/>
    <p:sldId id="273" r:id="rId19"/>
    <p:sldId id="269" r:id="rId20"/>
    <p:sldId id="274" r:id="rId21"/>
    <p:sldId id="270" r:id="rId22"/>
    <p:sldId id="271" r:id="rId2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barChart>
        <c:barDir val="col"/>
        <c:grouping val="clustered"/>
        <c:varyColors val="0"/>
        <c:ser>
          <c:idx val="0"/>
          <c:order val="0"/>
          <c:tx>
            <c:strRef>
              <c:f>Sheet1!$B$1</c:f>
              <c:strCache>
                <c:ptCount val="1"/>
                <c:pt idx="0">
                  <c:v>Shady</c:v>
                </c:pt>
              </c:strCache>
            </c:strRef>
          </c:tx>
          <c:invertIfNegative val="0"/>
          <c:cat>
            <c:strRef>
              <c:f>Sheet1!$A$2</c:f>
              <c:strCache>
                <c:ptCount val="1"/>
                <c:pt idx="0">
                  <c:v>Leaf Habitat</c:v>
                </c:pt>
              </c:strCache>
            </c:strRef>
          </c:cat>
          <c:val>
            <c:numRef>
              <c:f>Sheet1!$B$2</c:f>
              <c:numCache>
                <c:formatCode>General</c:formatCode>
                <c:ptCount val="1"/>
                <c:pt idx="0">
                  <c:v>7.43</c:v>
                </c:pt>
              </c:numCache>
            </c:numRef>
          </c:val>
        </c:ser>
        <c:ser>
          <c:idx val="1"/>
          <c:order val="1"/>
          <c:tx>
            <c:strRef>
              <c:f>Sheet1!$C$1</c:f>
              <c:strCache>
                <c:ptCount val="1"/>
                <c:pt idx="0">
                  <c:v>Sunny</c:v>
                </c:pt>
              </c:strCache>
            </c:strRef>
          </c:tx>
          <c:invertIfNegative val="0"/>
          <c:cat>
            <c:strRef>
              <c:f>Sheet1!$A$2</c:f>
              <c:strCache>
                <c:ptCount val="1"/>
                <c:pt idx="0">
                  <c:v>Leaf Habitat</c:v>
                </c:pt>
              </c:strCache>
            </c:strRef>
          </c:cat>
          <c:val>
            <c:numRef>
              <c:f>Sheet1!$C$2</c:f>
              <c:numCache>
                <c:formatCode>General</c:formatCode>
                <c:ptCount val="1"/>
                <c:pt idx="0">
                  <c:v>5.88</c:v>
                </c:pt>
              </c:numCache>
            </c:numRef>
          </c:val>
        </c:ser>
        <c:dLbls>
          <c:showLegendKey val="0"/>
          <c:showVal val="0"/>
          <c:showCatName val="0"/>
          <c:showSerName val="0"/>
          <c:showPercent val="0"/>
          <c:showBubbleSize val="0"/>
        </c:dLbls>
        <c:gapWidth val="150"/>
        <c:axId val="120924776"/>
        <c:axId val="121464016"/>
      </c:barChart>
      <c:catAx>
        <c:axId val="120924776"/>
        <c:scaling>
          <c:orientation val="minMax"/>
        </c:scaling>
        <c:delete val="0"/>
        <c:axPos val="b"/>
        <c:numFmt formatCode="General" sourceLinked="0"/>
        <c:majorTickMark val="out"/>
        <c:minorTickMark val="none"/>
        <c:tickLblPos val="nextTo"/>
        <c:crossAx val="121464016"/>
        <c:crosses val="autoZero"/>
        <c:auto val="1"/>
        <c:lblAlgn val="ctr"/>
        <c:lblOffset val="100"/>
        <c:noMultiLvlLbl val="0"/>
      </c:catAx>
      <c:valAx>
        <c:axId val="121464016"/>
        <c:scaling>
          <c:orientation val="minMax"/>
        </c:scaling>
        <c:delete val="0"/>
        <c:axPos val="l"/>
        <c:majorGridlines/>
        <c:numFmt formatCode="General" sourceLinked="1"/>
        <c:majorTickMark val="out"/>
        <c:minorTickMark val="none"/>
        <c:tickLblPos val="nextTo"/>
        <c:crossAx val="120924776"/>
        <c:crosses val="autoZero"/>
        <c:crossBetween val="between"/>
      </c:valAx>
    </c:plotArea>
    <c:legend>
      <c:legendPos val="r"/>
      <c:layout/>
      <c:overlay val="0"/>
    </c:legend>
    <c:plotVisOnly val="1"/>
    <c:dispBlanksAs val="gap"/>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barChart>
        <c:barDir val="col"/>
        <c:grouping val="clustered"/>
        <c:varyColors val="0"/>
        <c:ser>
          <c:idx val="0"/>
          <c:order val="0"/>
          <c:tx>
            <c:strRef>
              <c:f>Sheet1!$B$1</c:f>
              <c:strCache>
                <c:ptCount val="1"/>
                <c:pt idx="0">
                  <c:v>Shady</c:v>
                </c:pt>
              </c:strCache>
            </c:strRef>
          </c:tx>
          <c:invertIfNegative val="0"/>
          <c:errBars>
            <c:errBarType val="both"/>
            <c:errValType val="cust"/>
            <c:noEndCap val="0"/>
            <c:plus>
              <c:numRef>
                <c:f>Sheet1!$B$6</c:f>
                <c:numCache>
                  <c:formatCode>General</c:formatCode>
                  <c:ptCount val="1"/>
                  <c:pt idx="0">
                    <c:v>0.6</c:v>
                  </c:pt>
                </c:numCache>
              </c:numRef>
            </c:plus>
            <c:minus>
              <c:numRef>
                <c:f>Sheet1!$B$6</c:f>
                <c:numCache>
                  <c:formatCode>General</c:formatCode>
                  <c:ptCount val="1"/>
                  <c:pt idx="0">
                    <c:v>0.6</c:v>
                  </c:pt>
                </c:numCache>
              </c:numRef>
            </c:minus>
          </c:errBars>
          <c:cat>
            <c:strRef>
              <c:f>Sheet1!$A$2</c:f>
              <c:strCache>
                <c:ptCount val="1"/>
                <c:pt idx="0">
                  <c:v>Leaf Habitat</c:v>
                </c:pt>
              </c:strCache>
            </c:strRef>
          </c:cat>
          <c:val>
            <c:numRef>
              <c:f>Sheet1!$B$2</c:f>
              <c:numCache>
                <c:formatCode>General</c:formatCode>
                <c:ptCount val="1"/>
                <c:pt idx="0">
                  <c:v>7.43</c:v>
                </c:pt>
              </c:numCache>
            </c:numRef>
          </c:val>
        </c:ser>
        <c:ser>
          <c:idx val="1"/>
          <c:order val="1"/>
          <c:tx>
            <c:strRef>
              <c:f>Sheet1!$C$1</c:f>
              <c:strCache>
                <c:ptCount val="1"/>
                <c:pt idx="0">
                  <c:v>Sunny</c:v>
                </c:pt>
              </c:strCache>
            </c:strRef>
          </c:tx>
          <c:invertIfNegative val="0"/>
          <c:errBars>
            <c:errBarType val="both"/>
            <c:errValType val="cust"/>
            <c:noEndCap val="0"/>
            <c:plus>
              <c:numRef>
                <c:f>Sheet1!$C$6</c:f>
                <c:numCache>
                  <c:formatCode>General</c:formatCode>
                  <c:ptCount val="1"/>
                  <c:pt idx="0">
                    <c:v>0.48</c:v>
                  </c:pt>
                </c:numCache>
              </c:numRef>
            </c:plus>
            <c:minus>
              <c:numRef>
                <c:f>Sheet1!$C$6</c:f>
                <c:numCache>
                  <c:formatCode>General</c:formatCode>
                  <c:ptCount val="1"/>
                  <c:pt idx="0">
                    <c:v>0.48</c:v>
                  </c:pt>
                </c:numCache>
              </c:numRef>
            </c:minus>
          </c:errBars>
          <c:cat>
            <c:strRef>
              <c:f>Sheet1!$A$2</c:f>
              <c:strCache>
                <c:ptCount val="1"/>
                <c:pt idx="0">
                  <c:v>Leaf Habitat</c:v>
                </c:pt>
              </c:strCache>
            </c:strRef>
          </c:cat>
          <c:val>
            <c:numRef>
              <c:f>Sheet1!$C$2</c:f>
              <c:numCache>
                <c:formatCode>General</c:formatCode>
                <c:ptCount val="1"/>
                <c:pt idx="0">
                  <c:v>5.88</c:v>
                </c:pt>
              </c:numCache>
            </c:numRef>
          </c:val>
        </c:ser>
        <c:dLbls>
          <c:showLegendKey val="0"/>
          <c:showVal val="0"/>
          <c:showCatName val="0"/>
          <c:showSerName val="0"/>
          <c:showPercent val="0"/>
          <c:showBubbleSize val="0"/>
        </c:dLbls>
        <c:gapWidth val="150"/>
        <c:axId val="122653416"/>
        <c:axId val="122328992"/>
      </c:barChart>
      <c:catAx>
        <c:axId val="122653416"/>
        <c:scaling>
          <c:orientation val="minMax"/>
        </c:scaling>
        <c:delete val="0"/>
        <c:axPos val="b"/>
        <c:numFmt formatCode="General" sourceLinked="0"/>
        <c:majorTickMark val="out"/>
        <c:minorTickMark val="none"/>
        <c:tickLblPos val="nextTo"/>
        <c:crossAx val="122328992"/>
        <c:crosses val="autoZero"/>
        <c:auto val="1"/>
        <c:lblAlgn val="ctr"/>
        <c:lblOffset val="100"/>
        <c:noMultiLvlLbl val="0"/>
      </c:catAx>
      <c:valAx>
        <c:axId val="122328992"/>
        <c:scaling>
          <c:orientation val="minMax"/>
        </c:scaling>
        <c:delete val="0"/>
        <c:axPos val="l"/>
        <c:majorGridlines/>
        <c:numFmt formatCode="General" sourceLinked="1"/>
        <c:majorTickMark val="out"/>
        <c:minorTickMark val="none"/>
        <c:tickLblPos val="nextTo"/>
        <c:crossAx val="122653416"/>
        <c:crosses val="autoZero"/>
        <c:crossBetween val="between"/>
      </c:valAx>
    </c:plotArea>
    <c:legend>
      <c:legendPos val="r"/>
      <c:layout/>
      <c:overlay val="0"/>
    </c:legend>
    <c:plotVisOnly val="1"/>
    <c:dispBlanksAs val="gap"/>
    <c:showDLblsOverMax val="0"/>
  </c:chart>
  <c:txPr>
    <a:bodyPr/>
    <a:lstStyle/>
    <a:p>
      <a:pPr>
        <a:defRPr sz="1800"/>
      </a:pPr>
      <a:endParaRPr lang="en-US"/>
    </a:p>
  </c:txPr>
  <c:externalData r:id="rId1">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CD22DE4-1D34-F149-8C4D-ABA0C33D4FBC}" type="datetimeFigureOut">
              <a:rPr lang="en-US" smtClean="0"/>
              <a:t>9/4/2018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C0030A-0A6E-5346-B667-BEF98654F5E7}" type="slidenum">
              <a:rPr lang="en-US" smtClean="0"/>
              <a:t>‹#›</a:t>
            </a:fld>
            <a:endParaRPr lang="en-US"/>
          </a:p>
        </p:txBody>
      </p:sp>
    </p:spTree>
    <p:extLst>
      <p:ext uri="{BB962C8B-B14F-4D97-AF65-F5344CB8AC3E}">
        <p14:creationId xmlns:p14="http://schemas.microsoft.com/office/powerpoint/2010/main" val="6692448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CD22DE4-1D34-F149-8C4D-ABA0C33D4FBC}" type="datetimeFigureOut">
              <a:rPr lang="en-US" smtClean="0"/>
              <a:t>9/4/2018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C0030A-0A6E-5346-B667-BEF98654F5E7}" type="slidenum">
              <a:rPr lang="en-US" smtClean="0"/>
              <a:t>‹#›</a:t>
            </a:fld>
            <a:endParaRPr lang="en-US"/>
          </a:p>
        </p:txBody>
      </p:sp>
    </p:spTree>
    <p:extLst>
      <p:ext uri="{BB962C8B-B14F-4D97-AF65-F5344CB8AC3E}">
        <p14:creationId xmlns:p14="http://schemas.microsoft.com/office/powerpoint/2010/main" val="30601689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CD22DE4-1D34-F149-8C4D-ABA0C33D4FBC}" type="datetimeFigureOut">
              <a:rPr lang="en-US" smtClean="0"/>
              <a:t>9/4/2018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C0030A-0A6E-5346-B667-BEF98654F5E7}" type="slidenum">
              <a:rPr lang="en-US" smtClean="0"/>
              <a:t>‹#›</a:t>
            </a:fld>
            <a:endParaRPr lang="en-US"/>
          </a:p>
        </p:txBody>
      </p:sp>
    </p:spTree>
    <p:extLst>
      <p:ext uri="{BB962C8B-B14F-4D97-AF65-F5344CB8AC3E}">
        <p14:creationId xmlns:p14="http://schemas.microsoft.com/office/powerpoint/2010/main" val="17076072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CD22DE4-1D34-F149-8C4D-ABA0C33D4FBC}" type="datetimeFigureOut">
              <a:rPr lang="en-US" smtClean="0"/>
              <a:t>9/4/2018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C0030A-0A6E-5346-B667-BEF98654F5E7}" type="slidenum">
              <a:rPr lang="en-US" smtClean="0"/>
              <a:t>‹#›</a:t>
            </a:fld>
            <a:endParaRPr lang="en-US"/>
          </a:p>
        </p:txBody>
      </p:sp>
    </p:spTree>
    <p:extLst>
      <p:ext uri="{BB962C8B-B14F-4D97-AF65-F5344CB8AC3E}">
        <p14:creationId xmlns:p14="http://schemas.microsoft.com/office/powerpoint/2010/main" val="18665944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CD22DE4-1D34-F149-8C4D-ABA0C33D4FBC}" type="datetimeFigureOut">
              <a:rPr lang="en-US" smtClean="0"/>
              <a:t>9/4/2018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C0030A-0A6E-5346-B667-BEF98654F5E7}" type="slidenum">
              <a:rPr lang="en-US" smtClean="0"/>
              <a:t>‹#›</a:t>
            </a:fld>
            <a:endParaRPr lang="en-US"/>
          </a:p>
        </p:txBody>
      </p:sp>
    </p:spTree>
    <p:extLst>
      <p:ext uri="{BB962C8B-B14F-4D97-AF65-F5344CB8AC3E}">
        <p14:creationId xmlns:p14="http://schemas.microsoft.com/office/powerpoint/2010/main" val="39062436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CD22DE4-1D34-F149-8C4D-ABA0C33D4FBC}" type="datetimeFigureOut">
              <a:rPr lang="en-US" smtClean="0"/>
              <a:t>9/4/2018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C0030A-0A6E-5346-B667-BEF98654F5E7}" type="slidenum">
              <a:rPr lang="en-US" smtClean="0"/>
              <a:t>‹#›</a:t>
            </a:fld>
            <a:endParaRPr lang="en-US"/>
          </a:p>
        </p:txBody>
      </p:sp>
    </p:spTree>
    <p:extLst>
      <p:ext uri="{BB962C8B-B14F-4D97-AF65-F5344CB8AC3E}">
        <p14:creationId xmlns:p14="http://schemas.microsoft.com/office/powerpoint/2010/main" val="2842574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CD22DE4-1D34-F149-8C4D-ABA0C33D4FBC}" type="datetimeFigureOut">
              <a:rPr lang="en-US" smtClean="0"/>
              <a:t>9/4/2018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5C0030A-0A6E-5346-B667-BEF98654F5E7}" type="slidenum">
              <a:rPr lang="en-US" smtClean="0"/>
              <a:t>‹#›</a:t>
            </a:fld>
            <a:endParaRPr lang="en-US"/>
          </a:p>
        </p:txBody>
      </p:sp>
    </p:spTree>
    <p:extLst>
      <p:ext uri="{BB962C8B-B14F-4D97-AF65-F5344CB8AC3E}">
        <p14:creationId xmlns:p14="http://schemas.microsoft.com/office/powerpoint/2010/main" val="41341092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CD22DE4-1D34-F149-8C4D-ABA0C33D4FBC}" type="datetimeFigureOut">
              <a:rPr lang="en-US" smtClean="0"/>
              <a:t>9/4/2018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5C0030A-0A6E-5346-B667-BEF98654F5E7}" type="slidenum">
              <a:rPr lang="en-US" smtClean="0"/>
              <a:t>‹#›</a:t>
            </a:fld>
            <a:endParaRPr lang="en-US"/>
          </a:p>
        </p:txBody>
      </p:sp>
    </p:spTree>
    <p:extLst>
      <p:ext uri="{BB962C8B-B14F-4D97-AF65-F5344CB8AC3E}">
        <p14:creationId xmlns:p14="http://schemas.microsoft.com/office/powerpoint/2010/main" val="8040623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D22DE4-1D34-F149-8C4D-ABA0C33D4FBC}" type="datetimeFigureOut">
              <a:rPr lang="en-US" smtClean="0"/>
              <a:t>9/4/2018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5C0030A-0A6E-5346-B667-BEF98654F5E7}" type="slidenum">
              <a:rPr lang="en-US" smtClean="0"/>
              <a:t>‹#›</a:t>
            </a:fld>
            <a:endParaRPr lang="en-US"/>
          </a:p>
        </p:txBody>
      </p:sp>
    </p:spTree>
    <p:extLst>
      <p:ext uri="{BB962C8B-B14F-4D97-AF65-F5344CB8AC3E}">
        <p14:creationId xmlns:p14="http://schemas.microsoft.com/office/powerpoint/2010/main" val="28704100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CD22DE4-1D34-F149-8C4D-ABA0C33D4FBC}" type="datetimeFigureOut">
              <a:rPr lang="en-US" smtClean="0"/>
              <a:t>9/4/2018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C0030A-0A6E-5346-B667-BEF98654F5E7}" type="slidenum">
              <a:rPr lang="en-US" smtClean="0"/>
              <a:t>‹#›</a:t>
            </a:fld>
            <a:endParaRPr lang="en-US"/>
          </a:p>
        </p:txBody>
      </p:sp>
    </p:spTree>
    <p:extLst>
      <p:ext uri="{BB962C8B-B14F-4D97-AF65-F5344CB8AC3E}">
        <p14:creationId xmlns:p14="http://schemas.microsoft.com/office/powerpoint/2010/main" val="20569160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CD22DE4-1D34-F149-8C4D-ABA0C33D4FBC}" type="datetimeFigureOut">
              <a:rPr lang="en-US" smtClean="0"/>
              <a:t>9/4/2018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C0030A-0A6E-5346-B667-BEF98654F5E7}" type="slidenum">
              <a:rPr lang="en-US" smtClean="0"/>
              <a:t>‹#›</a:t>
            </a:fld>
            <a:endParaRPr lang="en-US"/>
          </a:p>
        </p:txBody>
      </p:sp>
    </p:spTree>
    <p:extLst>
      <p:ext uri="{BB962C8B-B14F-4D97-AF65-F5344CB8AC3E}">
        <p14:creationId xmlns:p14="http://schemas.microsoft.com/office/powerpoint/2010/main" val="25211044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CD22DE4-1D34-F149-8C4D-ABA0C33D4FBC}" type="datetimeFigureOut">
              <a:rPr lang="en-US" smtClean="0"/>
              <a:t>9/4/2018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5C0030A-0A6E-5346-B667-BEF98654F5E7}" type="slidenum">
              <a:rPr lang="en-US" smtClean="0"/>
              <a:t>‹#›</a:t>
            </a:fld>
            <a:endParaRPr lang="en-US"/>
          </a:p>
        </p:txBody>
      </p:sp>
    </p:spTree>
    <p:extLst>
      <p:ext uri="{BB962C8B-B14F-4D97-AF65-F5344CB8AC3E}">
        <p14:creationId xmlns:p14="http://schemas.microsoft.com/office/powerpoint/2010/main" val="40365223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89442"/>
            <a:ext cx="7772400" cy="2736850"/>
          </a:xfrm>
        </p:spPr>
        <p:txBody>
          <a:bodyPr>
            <a:normAutofit/>
          </a:bodyPr>
          <a:lstStyle/>
          <a:p>
            <a:r>
              <a:rPr lang="en-US" b="1" dirty="0" smtClean="0">
                <a:solidFill>
                  <a:srgbClr val="FF0000"/>
                </a:solidFill>
              </a:rPr>
              <a:t>Standard Error</a:t>
            </a:r>
            <a:br>
              <a:rPr lang="en-US" b="1" dirty="0" smtClean="0">
                <a:solidFill>
                  <a:srgbClr val="FF0000"/>
                </a:solidFill>
              </a:rPr>
            </a:br>
            <a:r>
              <a:rPr lang="en-US" b="1" dirty="0" smtClean="0">
                <a:solidFill>
                  <a:srgbClr val="FF0000"/>
                </a:solidFill>
              </a:rPr>
              <a:t>for </a:t>
            </a:r>
            <a:br>
              <a:rPr lang="en-US" b="1" dirty="0" smtClean="0">
                <a:solidFill>
                  <a:srgbClr val="FF0000"/>
                </a:solidFill>
              </a:rPr>
            </a:br>
            <a:r>
              <a:rPr lang="en-US" b="1" dirty="0" smtClean="0">
                <a:solidFill>
                  <a:srgbClr val="FF0000"/>
                </a:solidFill>
              </a:rPr>
              <a:t>AP Biology</a:t>
            </a:r>
            <a:endParaRPr lang="en-US" b="1" dirty="0">
              <a:solidFill>
                <a:srgbClr val="FF0000"/>
              </a:solidFill>
            </a:endParaRPr>
          </a:p>
        </p:txBody>
      </p:sp>
      <p:pic>
        <p:nvPicPr>
          <p:cNvPr id="4" name="Picture 3" descr="Screen Shot 2014-12-18 at 12.09.57 A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53065" y="2926292"/>
            <a:ext cx="6739467" cy="3661600"/>
          </a:xfrm>
          <a:prstGeom prst="rect">
            <a:avLst/>
          </a:prstGeom>
        </p:spPr>
      </p:pic>
      <p:sp>
        <p:nvSpPr>
          <p:cNvPr id="5" name="Rounded Rectangle 4"/>
          <p:cNvSpPr/>
          <p:nvPr/>
        </p:nvSpPr>
        <p:spPr>
          <a:xfrm>
            <a:off x="1253065" y="4927600"/>
            <a:ext cx="2048935" cy="677333"/>
          </a:xfrm>
          <a:prstGeom prst="roundRect">
            <a:avLst/>
          </a:prstGeom>
          <a:no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85292746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711200"/>
            <a:ext cx="4040188" cy="1463675"/>
          </a:xfrm>
        </p:spPr>
        <p:txBody>
          <a:bodyPr>
            <a:noAutofit/>
          </a:bodyPr>
          <a:lstStyle/>
          <a:p>
            <a:pPr algn="ctr"/>
            <a:r>
              <a:rPr lang="en-US" sz="2800" dirty="0" smtClean="0"/>
              <a:t>Large standard deviation</a:t>
            </a:r>
          </a:p>
          <a:p>
            <a:pPr algn="ctr"/>
            <a:r>
              <a:rPr lang="en-US" sz="2800" dirty="0" smtClean="0"/>
              <a:t>(spread out from mean)</a:t>
            </a:r>
            <a:endParaRPr lang="en-US" sz="2800" dirty="0"/>
          </a:p>
        </p:txBody>
      </p:sp>
      <p:sp>
        <p:nvSpPr>
          <p:cNvPr id="5" name="Text Placeholder 4"/>
          <p:cNvSpPr>
            <a:spLocks noGrp="1"/>
          </p:cNvSpPr>
          <p:nvPr>
            <p:ph type="body" sz="quarter" idx="3"/>
          </p:nvPr>
        </p:nvSpPr>
        <p:spPr>
          <a:xfrm>
            <a:off x="4645025" y="592667"/>
            <a:ext cx="4041775" cy="1582208"/>
          </a:xfrm>
        </p:spPr>
        <p:txBody>
          <a:bodyPr>
            <a:normAutofit/>
          </a:bodyPr>
          <a:lstStyle/>
          <a:p>
            <a:pPr algn="ctr"/>
            <a:r>
              <a:rPr lang="en-US" sz="2800" dirty="0" smtClean="0"/>
              <a:t>Small standard deviation</a:t>
            </a:r>
          </a:p>
          <a:p>
            <a:pPr algn="ctr"/>
            <a:r>
              <a:rPr lang="en-US" sz="2800" dirty="0" smtClean="0"/>
              <a:t>(clustered close to mean)</a:t>
            </a:r>
            <a:endParaRPr lang="en-US" sz="2800" dirty="0"/>
          </a:p>
        </p:txBody>
      </p:sp>
      <p:pic>
        <p:nvPicPr>
          <p:cNvPr id="8" name="Content Placeholder 7"/>
          <p:cNvPicPr>
            <a:picLocks noGrp="1" noChangeAspect="1"/>
          </p:cNvPicPr>
          <p:nvPr>
            <p:ph sz="quarter" idx="4"/>
          </p:nvPr>
        </p:nvPicPr>
        <p:blipFill>
          <a:blip r:embed="rId2"/>
          <a:srcRect t="-10817" b="-10817"/>
          <a:stretch>
            <a:fillRect/>
          </a:stretch>
        </p:blipFill>
        <p:spPr/>
      </p:pic>
      <p:pic>
        <p:nvPicPr>
          <p:cNvPr id="9" name="Picture 8"/>
          <p:cNvPicPr>
            <a:picLocks noChangeAspect="1"/>
          </p:cNvPicPr>
          <p:nvPr/>
        </p:nvPicPr>
        <p:blipFill>
          <a:blip r:embed="rId3"/>
          <a:stretch>
            <a:fillRect/>
          </a:stretch>
        </p:blipFill>
        <p:spPr>
          <a:xfrm>
            <a:off x="457200" y="2421466"/>
            <a:ext cx="4055949" cy="3255433"/>
          </a:xfrm>
          <a:prstGeom prst="rect">
            <a:avLst/>
          </a:prstGeom>
        </p:spPr>
      </p:pic>
    </p:spTree>
    <p:extLst>
      <p:ext uri="{BB962C8B-B14F-4D97-AF65-F5344CB8AC3E}">
        <p14:creationId xmlns:p14="http://schemas.microsoft.com/office/powerpoint/2010/main" val="344787627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4880504"/>
            <a:ext cx="8229600" cy="1143000"/>
          </a:xfrm>
        </p:spPr>
        <p:txBody>
          <a:bodyPr/>
          <a:lstStyle/>
          <a:p>
            <a:r>
              <a:rPr lang="en-US" dirty="0" smtClean="0"/>
              <a:t>Standard deviation = 0.73 deg. F</a:t>
            </a:r>
            <a:endParaRPr lang="en-US" dirty="0"/>
          </a:p>
        </p:txBody>
      </p:sp>
      <p:pic>
        <p:nvPicPr>
          <p:cNvPr id="5" name="Picture 4" descr="Screen Shot 2014-12-17 at 10.23.27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6017" y="755650"/>
            <a:ext cx="7962900" cy="3873500"/>
          </a:xfrm>
          <a:prstGeom prst="rect">
            <a:avLst/>
          </a:prstGeom>
        </p:spPr>
      </p:pic>
    </p:spTree>
    <p:extLst>
      <p:ext uri="{BB962C8B-B14F-4D97-AF65-F5344CB8AC3E}">
        <p14:creationId xmlns:p14="http://schemas.microsoft.com/office/powerpoint/2010/main" val="136977486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Standard Error</a:t>
            </a:r>
            <a:endParaRPr lang="en-US" dirty="0"/>
          </a:p>
        </p:txBody>
      </p:sp>
      <p:sp>
        <p:nvSpPr>
          <p:cNvPr id="3" name="Content Placeholder 2"/>
          <p:cNvSpPr>
            <a:spLocks noGrp="1"/>
          </p:cNvSpPr>
          <p:nvPr>
            <p:ph idx="1"/>
          </p:nvPr>
        </p:nvSpPr>
        <p:spPr/>
        <p:txBody>
          <a:bodyPr/>
          <a:lstStyle/>
          <a:p>
            <a:r>
              <a:rPr lang="en-US" dirty="0" smtClean="0"/>
              <a:t>Allows you to infer how well the sample mean matches up to the true population mean</a:t>
            </a:r>
          </a:p>
          <a:p>
            <a:r>
              <a:rPr lang="en-US" dirty="0" smtClean="0"/>
              <a:t>Helps you to determine confidence in the data collected in a sample</a:t>
            </a:r>
          </a:p>
          <a:p>
            <a:r>
              <a:rPr lang="en-US" b="1" dirty="0" smtClean="0"/>
              <a:t>95% confidence interval = ± 2 SE</a:t>
            </a:r>
          </a:p>
          <a:p>
            <a:pPr marL="0" indent="0">
              <a:buNone/>
            </a:pPr>
            <a:r>
              <a:rPr lang="en-US" sz="2400" dirty="0"/>
              <a:t>	</a:t>
            </a:r>
            <a:r>
              <a:rPr lang="en-US" sz="2400" dirty="0" smtClean="0"/>
              <a:t>(Random sampling of the population should produce a mean </a:t>
            </a:r>
          </a:p>
          <a:p>
            <a:pPr marL="0" indent="0">
              <a:buNone/>
            </a:pPr>
            <a:r>
              <a:rPr lang="en-US" sz="2400" dirty="0"/>
              <a:t>	</a:t>
            </a:r>
            <a:r>
              <a:rPr lang="en-US" sz="2400" dirty="0" smtClean="0"/>
              <a:t>that falls within ± 2 SE 95% of the time.)</a:t>
            </a:r>
          </a:p>
        </p:txBody>
      </p:sp>
      <p:pic>
        <p:nvPicPr>
          <p:cNvPr id="4" name="Picture 3" descr="Screen Shot 2014-12-17 at 11.14.19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86049" y="5399818"/>
            <a:ext cx="2512483" cy="1368870"/>
          </a:xfrm>
          <a:prstGeom prst="rect">
            <a:avLst/>
          </a:prstGeom>
        </p:spPr>
      </p:pic>
      <p:sp>
        <p:nvSpPr>
          <p:cNvPr id="5" name="TextBox 4"/>
          <p:cNvSpPr txBox="1"/>
          <p:nvPr/>
        </p:nvSpPr>
        <p:spPr>
          <a:xfrm>
            <a:off x="5401732" y="5226784"/>
            <a:ext cx="3057418" cy="1631216"/>
          </a:xfrm>
          <a:prstGeom prst="rect">
            <a:avLst/>
          </a:prstGeom>
          <a:noFill/>
        </p:spPr>
        <p:txBody>
          <a:bodyPr wrap="square" rtlCol="0">
            <a:spAutoFit/>
          </a:bodyPr>
          <a:lstStyle/>
          <a:p>
            <a:r>
              <a:rPr lang="en-US" sz="2000" b="1" dirty="0" smtClean="0">
                <a:solidFill>
                  <a:srgbClr val="FF0000"/>
                </a:solidFill>
              </a:rPr>
              <a:t>You do NOT have to</a:t>
            </a:r>
          </a:p>
          <a:p>
            <a:r>
              <a:rPr lang="en-US" sz="2000" b="1" dirty="0">
                <a:solidFill>
                  <a:srgbClr val="FF0000"/>
                </a:solidFill>
              </a:rPr>
              <a:t>c</a:t>
            </a:r>
            <a:r>
              <a:rPr lang="en-US" sz="2000" b="1" dirty="0" smtClean="0">
                <a:solidFill>
                  <a:srgbClr val="FF0000"/>
                </a:solidFill>
              </a:rPr>
              <a:t>alculate this on the</a:t>
            </a:r>
          </a:p>
          <a:p>
            <a:r>
              <a:rPr lang="en-US" sz="2000" b="1" dirty="0" smtClean="0">
                <a:solidFill>
                  <a:srgbClr val="FF0000"/>
                </a:solidFill>
              </a:rPr>
              <a:t>AP Biology Exam, but</a:t>
            </a:r>
          </a:p>
          <a:p>
            <a:r>
              <a:rPr lang="en-US" sz="2000" b="1" dirty="0">
                <a:solidFill>
                  <a:srgbClr val="FF0000"/>
                </a:solidFill>
              </a:rPr>
              <a:t>y</a:t>
            </a:r>
            <a:r>
              <a:rPr lang="en-US" sz="2000" b="1" dirty="0" smtClean="0">
                <a:solidFill>
                  <a:srgbClr val="FF0000"/>
                </a:solidFill>
              </a:rPr>
              <a:t>ou should understand</a:t>
            </a:r>
          </a:p>
          <a:p>
            <a:r>
              <a:rPr lang="en-US" sz="2000" b="1" dirty="0">
                <a:solidFill>
                  <a:srgbClr val="FF0000"/>
                </a:solidFill>
              </a:rPr>
              <a:t>h</a:t>
            </a:r>
            <a:r>
              <a:rPr lang="en-US" sz="2000" b="1" dirty="0" smtClean="0">
                <a:solidFill>
                  <a:srgbClr val="FF0000"/>
                </a:solidFill>
              </a:rPr>
              <a:t>ow it is derived and used.</a:t>
            </a:r>
            <a:endParaRPr lang="en-US" sz="2000" b="1" dirty="0">
              <a:solidFill>
                <a:srgbClr val="FF0000"/>
              </a:solidFill>
            </a:endParaRPr>
          </a:p>
        </p:txBody>
      </p:sp>
    </p:spTree>
    <p:extLst>
      <p:ext uri="{BB962C8B-B14F-4D97-AF65-F5344CB8AC3E}">
        <p14:creationId xmlns:p14="http://schemas.microsoft.com/office/powerpoint/2010/main" val="122260289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4880504"/>
            <a:ext cx="8229600" cy="1143000"/>
          </a:xfrm>
        </p:spPr>
        <p:txBody>
          <a:bodyPr/>
          <a:lstStyle/>
          <a:p>
            <a:r>
              <a:rPr lang="en-US" dirty="0" smtClean="0"/>
              <a:t>Standard error = 0.06 deg. F</a:t>
            </a:r>
            <a:endParaRPr lang="en-US" dirty="0"/>
          </a:p>
        </p:txBody>
      </p:sp>
      <p:pic>
        <p:nvPicPr>
          <p:cNvPr id="5" name="Picture 4" descr="Screen Shot 2014-12-17 at 10.23.27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6017" y="755650"/>
            <a:ext cx="7962900" cy="3873500"/>
          </a:xfrm>
          <a:prstGeom prst="rect">
            <a:avLst/>
          </a:prstGeom>
        </p:spPr>
      </p:pic>
    </p:spTree>
    <p:extLst>
      <p:ext uri="{BB962C8B-B14F-4D97-AF65-F5344CB8AC3E}">
        <p14:creationId xmlns:p14="http://schemas.microsoft.com/office/powerpoint/2010/main" val="262641062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en-US" sz="3600" dirty="0" smtClean="0"/>
              <a:t>What does this tell us about the data set?</a:t>
            </a:r>
            <a:endParaRPr lang="en-US" sz="3600" dirty="0"/>
          </a:p>
        </p:txBody>
      </p:sp>
      <p:sp>
        <p:nvSpPr>
          <p:cNvPr id="3" name="Content Placeholder 2"/>
          <p:cNvSpPr>
            <a:spLocks noGrp="1"/>
          </p:cNvSpPr>
          <p:nvPr>
            <p:ph idx="1"/>
          </p:nvPr>
        </p:nvSpPr>
        <p:spPr>
          <a:xfrm>
            <a:off x="457200" y="1143000"/>
            <a:ext cx="8229600" cy="5715000"/>
          </a:xfrm>
        </p:spPr>
        <p:txBody>
          <a:bodyPr>
            <a:normAutofit lnSpcReduction="10000"/>
          </a:bodyPr>
          <a:lstStyle/>
          <a:p>
            <a:r>
              <a:rPr lang="en-US" dirty="0" smtClean="0"/>
              <a:t>Sample mean = 98.25°F</a:t>
            </a:r>
          </a:p>
          <a:p>
            <a:r>
              <a:rPr lang="en-US" dirty="0" smtClean="0"/>
              <a:t>Standard error = 0.06°F</a:t>
            </a:r>
          </a:p>
          <a:p>
            <a:r>
              <a:rPr lang="en-US" dirty="0" smtClean="0"/>
              <a:t>Sample mean ±2 SE = 98.25 ± 0.12°F</a:t>
            </a:r>
          </a:p>
          <a:p>
            <a:r>
              <a:rPr lang="en-US" dirty="0" smtClean="0"/>
              <a:t>95% confidence interval = 98.13</a:t>
            </a:r>
            <a:r>
              <a:rPr lang="en-US" dirty="0"/>
              <a:t> </a:t>
            </a:r>
            <a:r>
              <a:rPr lang="en-US" dirty="0" smtClean="0"/>
              <a:t>to 98.37°F</a:t>
            </a:r>
          </a:p>
          <a:p>
            <a:r>
              <a:rPr lang="en-US" dirty="0" smtClean="0"/>
              <a:t>The range for the sample mean does NOT include the commonly accepted population mean body temperature of 98.6°F</a:t>
            </a:r>
          </a:p>
          <a:p>
            <a:r>
              <a:rPr lang="en-US" b="1" dirty="0" smtClean="0"/>
              <a:t>This suggests that there is a statistically significant difference between the mean of this sample and the mean of the entire population</a:t>
            </a:r>
            <a:endParaRPr lang="en-US" b="1" dirty="0"/>
          </a:p>
        </p:txBody>
      </p:sp>
    </p:spTree>
    <p:extLst>
      <p:ext uri="{BB962C8B-B14F-4D97-AF65-F5344CB8AC3E}">
        <p14:creationId xmlns:p14="http://schemas.microsoft.com/office/powerpoint/2010/main" val="371309018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Problem</a:t>
            </a:r>
            <a:endParaRPr lang="en-US" dirty="0"/>
          </a:p>
        </p:txBody>
      </p:sp>
      <p:sp>
        <p:nvSpPr>
          <p:cNvPr id="3" name="Content Placeholder 2"/>
          <p:cNvSpPr>
            <a:spLocks noGrp="1"/>
          </p:cNvSpPr>
          <p:nvPr>
            <p:ph idx="1"/>
          </p:nvPr>
        </p:nvSpPr>
        <p:spPr>
          <a:xfrm>
            <a:off x="457200" y="1600200"/>
            <a:ext cx="8229600" cy="5071533"/>
          </a:xfrm>
        </p:spPr>
        <p:txBody>
          <a:bodyPr>
            <a:normAutofit/>
          </a:bodyPr>
          <a:lstStyle/>
          <a:p>
            <a:pPr marL="0" indent="0">
              <a:buNone/>
            </a:pPr>
            <a:r>
              <a:rPr lang="en-US" dirty="0" smtClean="0"/>
              <a:t>A student noticed that the ivy leaves growing on the shady side of a building were larger than ivy leaves growing on the sunny side of the same building. The student collected and measured the maximum width, in centimeters, of 30 leaves from each habitat. Use statistical analysis to determine if it’s likely that there is a significant difference in leaf size between the shady and sunny ivy plants with 95% confidence (±2 SE).</a:t>
            </a:r>
            <a:endParaRPr lang="en-US" dirty="0"/>
          </a:p>
        </p:txBody>
      </p:sp>
    </p:spTree>
    <p:extLst>
      <p:ext uri="{BB962C8B-B14F-4D97-AF65-F5344CB8AC3E}">
        <p14:creationId xmlns:p14="http://schemas.microsoft.com/office/powerpoint/2010/main" val="52734196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Collected Data</a:t>
            </a:r>
            <a:endParaRPr lang="en-US" dirty="0"/>
          </a:p>
        </p:txBody>
      </p:sp>
      <p:pic>
        <p:nvPicPr>
          <p:cNvPr id="4" name="Picture 3" descr="Screen Shot 2014-12-17 at 11.19.25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200" y="1875367"/>
            <a:ext cx="8437900" cy="4288366"/>
          </a:xfrm>
          <a:prstGeom prst="rect">
            <a:avLst/>
          </a:prstGeom>
        </p:spPr>
      </p:pic>
    </p:spTree>
    <p:extLst>
      <p:ext uri="{BB962C8B-B14F-4D97-AF65-F5344CB8AC3E}">
        <p14:creationId xmlns:p14="http://schemas.microsoft.com/office/powerpoint/2010/main" val="2956910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Collected Data</a:t>
            </a:r>
            <a:endParaRPr lang="en-US" dirty="0"/>
          </a:p>
        </p:txBody>
      </p:sp>
      <p:pic>
        <p:nvPicPr>
          <p:cNvPr id="4" name="Picture 3" descr="Screen Shot 2014-12-17 at 11.19.25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200" y="1417638"/>
            <a:ext cx="8437900" cy="4288366"/>
          </a:xfrm>
          <a:prstGeom prst="rect">
            <a:avLst/>
          </a:prstGeom>
        </p:spPr>
      </p:pic>
      <p:sp>
        <p:nvSpPr>
          <p:cNvPr id="3" name="TextBox 2"/>
          <p:cNvSpPr txBox="1"/>
          <p:nvPr/>
        </p:nvSpPr>
        <p:spPr>
          <a:xfrm>
            <a:off x="597311" y="5739871"/>
            <a:ext cx="2881055" cy="1077218"/>
          </a:xfrm>
          <a:prstGeom prst="rect">
            <a:avLst/>
          </a:prstGeom>
          <a:noFill/>
        </p:spPr>
        <p:txBody>
          <a:bodyPr wrap="none" rtlCol="0">
            <a:spAutoFit/>
          </a:bodyPr>
          <a:lstStyle/>
          <a:p>
            <a:pPr algn="ctr"/>
            <a:r>
              <a:rPr lang="en-US" sz="3200" dirty="0" smtClean="0"/>
              <a:t>2 SE</a:t>
            </a:r>
          </a:p>
          <a:p>
            <a:pPr algn="ctr"/>
            <a:r>
              <a:rPr lang="en-US" sz="3200" i="1" dirty="0" smtClean="0"/>
              <a:t>95% confidence</a:t>
            </a:r>
            <a:endParaRPr lang="en-US" sz="3200" i="1" dirty="0"/>
          </a:p>
        </p:txBody>
      </p:sp>
      <p:sp>
        <p:nvSpPr>
          <p:cNvPr id="5" name="TextBox 4"/>
          <p:cNvSpPr txBox="1"/>
          <p:nvPr/>
        </p:nvSpPr>
        <p:spPr>
          <a:xfrm>
            <a:off x="4233334" y="5739871"/>
            <a:ext cx="912229" cy="584776"/>
          </a:xfrm>
          <a:prstGeom prst="rect">
            <a:avLst/>
          </a:prstGeom>
          <a:noFill/>
        </p:spPr>
        <p:txBody>
          <a:bodyPr wrap="none" rtlCol="0">
            <a:spAutoFit/>
          </a:bodyPr>
          <a:lstStyle/>
          <a:p>
            <a:r>
              <a:rPr lang="en-US" sz="3200" dirty="0" smtClean="0"/>
              <a:t>0.60</a:t>
            </a:r>
            <a:endParaRPr lang="en-US" sz="3200" dirty="0"/>
          </a:p>
        </p:txBody>
      </p:sp>
      <p:sp>
        <p:nvSpPr>
          <p:cNvPr id="6" name="TextBox 5"/>
          <p:cNvSpPr txBox="1"/>
          <p:nvPr/>
        </p:nvSpPr>
        <p:spPr>
          <a:xfrm>
            <a:off x="7061200" y="5739871"/>
            <a:ext cx="912229" cy="584776"/>
          </a:xfrm>
          <a:prstGeom prst="rect">
            <a:avLst/>
          </a:prstGeom>
          <a:noFill/>
        </p:spPr>
        <p:txBody>
          <a:bodyPr wrap="none" rtlCol="0">
            <a:spAutoFit/>
          </a:bodyPr>
          <a:lstStyle/>
          <a:p>
            <a:r>
              <a:rPr lang="en-US" sz="3200" dirty="0" smtClean="0"/>
              <a:t>0.48</a:t>
            </a:r>
            <a:endParaRPr lang="en-US" sz="3200" dirty="0"/>
          </a:p>
        </p:txBody>
      </p:sp>
    </p:spTree>
    <p:extLst>
      <p:ext uri="{BB962C8B-B14F-4D97-AF65-F5344CB8AC3E}">
        <p14:creationId xmlns:p14="http://schemas.microsoft.com/office/powerpoint/2010/main" val="253925113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Collected Data</a:t>
            </a:r>
            <a:endParaRPr lang="en-US" dirty="0"/>
          </a:p>
        </p:txBody>
      </p:sp>
      <p:pic>
        <p:nvPicPr>
          <p:cNvPr id="4" name="Picture 3" descr="Screen Shot 2014-12-17 at 11.19.25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200" y="1417638"/>
            <a:ext cx="8437900" cy="4288366"/>
          </a:xfrm>
          <a:prstGeom prst="rect">
            <a:avLst/>
          </a:prstGeom>
        </p:spPr>
      </p:pic>
      <p:sp>
        <p:nvSpPr>
          <p:cNvPr id="3" name="TextBox 2"/>
          <p:cNvSpPr txBox="1"/>
          <p:nvPr/>
        </p:nvSpPr>
        <p:spPr>
          <a:xfrm>
            <a:off x="1354667" y="5739871"/>
            <a:ext cx="874358" cy="584776"/>
          </a:xfrm>
          <a:prstGeom prst="rect">
            <a:avLst/>
          </a:prstGeom>
          <a:noFill/>
        </p:spPr>
        <p:txBody>
          <a:bodyPr wrap="none" rtlCol="0">
            <a:spAutoFit/>
          </a:bodyPr>
          <a:lstStyle/>
          <a:p>
            <a:r>
              <a:rPr lang="en-US" sz="3200" dirty="0" smtClean="0"/>
              <a:t>2 SE</a:t>
            </a:r>
            <a:endParaRPr lang="en-US" sz="3200" dirty="0"/>
          </a:p>
        </p:txBody>
      </p:sp>
      <p:sp>
        <p:nvSpPr>
          <p:cNvPr id="5" name="TextBox 4"/>
          <p:cNvSpPr txBox="1"/>
          <p:nvPr/>
        </p:nvSpPr>
        <p:spPr>
          <a:xfrm>
            <a:off x="4233334" y="5739871"/>
            <a:ext cx="912229" cy="584776"/>
          </a:xfrm>
          <a:prstGeom prst="rect">
            <a:avLst/>
          </a:prstGeom>
          <a:noFill/>
        </p:spPr>
        <p:txBody>
          <a:bodyPr wrap="none" rtlCol="0">
            <a:spAutoFit/>
          </a:bodyPr>
          <a:lstStyle/>
          <a:p>
            <a:r>
              <a:rPr lang="en-US" sz="3200" dirty="0" smtClean="0"/>
              <a:t>0.60</a:t>
            </a:r>
            <a:endParaRPr lang="en-US" sz="3200" dirty="0"/>
          </a:p>
        </p:txBody>
      </p:sp>
      <p:sp>
        <p:nvSpPr>
          <p:cNvPr id="6" name="TextBox 5"/>
          <p:cNvSpPr txBox="1"/>
          <p:nvPr/>
        </p:nvSpPr>
        <p:spPr>
          <a:xfrm>
            <a:off x="7061200" y="5739871"/>
            <a:ext cx="912229" cy="584776"/>
          </a:xfrm>
          <a:prstGeom prst="rect">
            <a:avLst/>
          </a:prstGeom>
          <a:noFill/>
        </p:spPr>
        <p:txBody>
          <a:bodyPr wrap="none" rtlCol="0">
            <a:spAutoFit/>
          </a:bodyPr>
          <a:lstStyle/>
          <a:p>
            <a:r>
              <a:rPr lang="en-US" sz="3200" dirty="0" smtClean="0"/>
              <a:t>0.48</a:t>
            </a:r>
            <a:endParaRPr lang="en-US" sz="3200" dirty="0"/>
          </a:p>
        </p:txBody>
      </p:sp>
      <p:sp>
        <p:nvSpPr>
          <p:cNvPr id="7" name="TextBox 6"/>
          <p:cNvSpPr txBox="1"/>
          <p:nvPr/>
        </p:nvSpPr>
        <p:spPr>
          <a:xfrm>
            <a:off x="711200" y="1311477"/>
            <a:ext cx="2049459" cy="523220"/>
          </a:xfrm>
          <a:prstGeom prst="rect">
            <a:avLst/>
          </a:prstGeom>
          <a:noFill/>
        </p:spPr>
        <p:txBody>
          <a:bodyPr wrap="none" rtlCol="0">
            <a:spAutoFit/>
          </a:bodyPr>
          <a:lstStyle/>
          <a:p>
            <a:r>
              <a:rPr lang="en-US" sz="2800" b="1" dirty="0" smtClean="0">
                <a:solidFill>
                  <a:srgbClr val="FF0000"/>
                </a:solidFill>
              </a:rPr>
              <a:t>Graph Mean</a:t>
            </a:r>
            <a:endParaRPr lang="en-US" sz="2800" b="1" dirty="0">
              <a:solidFill>
                <a:srgbClr val="FF0000"/>
              </a:solidFill>
            </a:endParaRPr>
          </a:p>
        </p:txBody>
      </p:sp>
      <p:sp>
        <p:nvSpPr>
          <p:cNvPr id="8" name="Rounded Rectangle 7"/>
          <p:cNvSpPr/>
          <p:nvPr/>
        </p:nvSpPr>
        <p:spPr>
          <a:xfrm>
            <a:off x="711200" y="2302933"/>
            <a:ext cx="7552267" cy="609600"/>
          </a:xfrm>
          <a:prstGeom prst="roundRect">
            <a:avLst/>
          </a:prstGeom>
          <a:no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0" name="Straight Arrow Connector 9"/>
          <p:cNvCxnSpPr/>
          <p:nvPr/>
        </p:nvCxnSpPr>
        <p:spPr>
          <a:xfrm>
            <a:off x="2229025" y="1834697"/>
            <a:ext cx="531634" cy="468236"/>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spTree>
    <p:extLst>
      <p:ext uri="{BB962C8B-B14F-4D97-AF65-F5344CB8AC3E}">
        <p14:creationId xmlns:p14="http://schemas.microsoft.com/office/powerpoint/2010/main" val="279629004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Graph Means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057924818"/>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p:cNvSpPr txBox="1"/>
          <p:nvPr/>
        </p:nvSpPr>
        <p:spPr>
          <a:xfrm>
            <a:off x="2827866" y="2193723"/>
            <a:ext cx="821284" cy="523220"/>
          </a:xfrm>
          <a:prstGeom prst="rect">
            <a:avLst/>
          </a:prstGeom>
          <a:noFill/>
        </p:spPr>
        <p:txBody>
          <a:bodyPr wrap="none" rtlCol="0">
            <a:spAutoFit/>
          </a:bodyPr>
          <a:lstStyle/>
          <a:p>
            <a:r>
              <a:rPr lang="en-US" sz="2800" dirty="0" smtClean="0"/>
              <a:t>7.43</a:t>
            </a:r>
            <a:endParaRPr lang="en-US" sz="2800" dirty="0"/>
          </a:p>
        </p:txBody>
      </p:sp>
      <p:sp>
        <p:nvSpPr>
          <p:cNvPr id="6" name="TextBox 5"/>
          <p:cNvSpPr txBox="1"/>
          <p:nvPr/>
        </p:nvSpPr>
        <p:spPr>
          <a:xfrm>
            <a:off x="4690533" y="3057323"/>
            <a:ext cx="821284" cy="523220"/>
          </a:xfrm>
          <a:prstGeom prst="rect">
            <a:avLst/>
          </a:prstGeom>
          <a:noFill/>
        </p:spPr>
        <p:txBody>
          <a:bodyPr wrap="none" rtlCol="0">
            <a:spAutoFit/>
          </a:bodyPr>
          <a:lstStyle/>
          <a:p>
            <a:r>
              <a:rPr lang="en-US" sz="2800" dirty="0" smtClean="0"/>
              <a:t>5.88</a:t>
            </a:r>
            <a:endParaRPr lang="en-US" sz="2800" dirty="0"/>
          </a:p>
        </p:txBody>
      </p:sp>
    </p:spTree>
    <p:extLst>
      <p:ext uri="{BB962C8B-B14F-4D97-AF65-F5344CB8AC3E}">
        <p14:creationId xmlns:p14="http://schemas.microsoft.com/office/powerpoint/2010/main" val="400936720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t>Statistics are helpful to better understand the meaning of a sample data set</a:t>
            </a:r>
            <a:endParaRPr lang="en-US" sz="3600" dirty="0"/>
          </a:p>
        </p:txBody>
      </p:sp>
      <p:pic>
        <p:nvPicPr>
          <p:cNvPr id="4" name="Picture 3" descr="Screen Shot 2014-12-17 at 10.23.27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6017" y="1737783"/>
            <a:ext cx="7962900" cy="3873500"/>
          </a:xfrm>
          <a:prstGeom prst="rect">
            <a:avLst/>
          </a:prstGeom>
        </p:spPr>
      </p:pic>
      <p:sp>
        <p:nvSpPr>
          <p:cNvPr id="5" name="Title 1"/>
          <p:cNvSpPr txBox="1">
            <a:spLocks/>
          </p:cNvSpPr>
          <p:nvPr/>
        </p:nvSpPr>
        <p:spPr>
          <a:xfrm>
            <a:off x="459317" y="5611283"/>
            <a:ext cx="8229600" cy="1143000"/>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3600" i="1" dirty="0" smtClean="0"/>
              <a:t>What do these numbers actually MEAN?</a:t>
            </a:r>
            <a:endParaRPr lang="en-US" sz="3600" i="1" dirty="0"/>
          </a:p>
        </p:txBody>
      </p:sp>
    </p:spTree>
    <p:extLst>
      <p:ext uri="{BB962C8B-B14F-4D97-AF65-F5344CB8AC3E}">
        <p14:creationId xmlns:p14="http://schemas.microsoft.com/office/powerpoint/2010/main" val="292931352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Collected Data</a:t>
            </a:r>
            <a:endParaRPr lang="en-US" dirty="0"/>
          </a:p>
        </p:txBody>
      </p:sp>
      <p:pic>
        <p:nvPicPr>
          <p:cNvPr id="4" name="Picture 3" descr="Screen Shot 2014-12-17 at 11.19.25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200" y="1417638"/>
            <a:ext cx="8437900" cy="4288366"/>
          </a:xfrm>
          <a:prstGeom prst="rect">
            <a:avLst/>
          </a:prstGeom>
        </p:spPr>
      </p:pic>
      <p:sp>
        <p:nvSpPr>
          <p:cNvPr id="3" name="TextBox 2"/>
          <p:cNvSpPr txBox="1"/>
          <p:nvPr/>
        </p:nvSpPr>
        <p:spPr>
          <a:xfrm>
            <a:off x="1354667" y="5739871"/>
            <a:ext cx="874358" cy="584776"/>
          </a:xfrm>
          <a:prstGeom prst="rect">
            <a:avLst/>
          </a:prstGeom>
          <a:noFill/>
        </p:spPr>
        <p:txBody>
          <a:bodyPr wrap="none" rtlCol="0">
            <a:spAutoFit/>
          </a:bodyPr>
          <a:lstStyle/>
          <a:p>
            <a:r>
              <a:rPr lang="en-US" sz="3200" dirty="0" smtClean="0"/>
              <a:t>2 SE</a:t>
            </a:r>
            <a:endParaRPr lang="en-US" sz="3200" dirty="0"/>
          </a:p>
        </p:txBody>
      </p:sp>
      <p:sp>
        <p:nvSpPr>
          <p:cNvPr id="5" name="TextBox 4"/>
          <p:cNvSpPr txBox="1"/>
          <p:nvPr/>
        </p:nvSpPr>
        <p:spPr>
          <a:xfrm>
            <a:off x="4233334" y="5739871"/>
            <a:ext cx="912229" cy="584776"/>
          </a:xfrm>
          <a:prstGeom prst="rect">
            <a:avLst/>
          </a:prstGeom>
          <a:noFill/>
        </p:spPr>
        <p:txBody>
          <a:bodyPr wrap="none" rtlCol="0">
            <a:spAutoFit/>
          </a:bodyPr>
          <a:lstStyle/>
          <a:p>
            <a:r>
              <a:rPr lang="en-US" sz="3200" dirty="0" smtClean="0"/>
              <a:t>0.60</a:t>
            </a:r>
            <a:endParaRPr lang="en-US" sz="3200" dirty="0"/>
          </a:p>
        </p:txBody>
      </p:sp>
      <p:sp>
        <p:nvSpPr>
          <p:cNvPr id="6" name="TextBox 5"/>
          <p:cNvSpPr txBox="1"/>
          <p:nvPr/>
        </p:nvSpPr>
        <p:spPr>
          <a:xfrm>
            <a:off x="7061200" y="5739871"/>
            <a:ext cx="912229" cy="584776"/>
          </a:xfrm>
          <a:prstGeom prst="rect">
            <a:avLst/>
          </a:prstGeom>
          <a:noFill/>
        </p:spPr>
        <p:txBody>
          <a:bodyPr wrap="none" rtlCol="0">
            <a:spAutoFit/>
          </a:bodyPr>
          <a:lstStyle/>
          <a:p>
            <a:r>
              <a:rPr lang="en-US" sz="3200" dirty="0" smtClean="0"/>
              <a:t>0.48</a:t>
            </a:r>
            <a:endParaRPr lang="en-US" sz="3200" dirty="0"/>
          </a:p>
        </p:txBody>
      </p:sp>
      <p:sp>
        <p:nvSpPr>
          <p:cNvPr id="7" name="TextBox 6"/>
          <p:cNvSpPr txBox="1"/>
          <p:nvPr/>
        </p:nvSpPr>
        <p:spPr>
          <a:xfrm>
            <a:off x="249236" y="6358514"/>
            <a:ext cx="2854718" cy="461665"/>
          </a:xfrm>
          <a:prstGeom prst="rect">
            <a:avLst/>
          </a:prstGeom>
          <a:noFill/>
        </p:spPr>
        <p:txBody>
          <a:bodyPr wrap="none" rtlCol="0">
            <a:spAutoFit/>
          </a:bodyPr>
          <a:lstStyle/>
          <a:p>
            <a:r>
              <a:rPr lang="en-US" sz="2400" b="1" dirty="0" smtClean="0">
                <a:solidFill>
                  <a:srgbClr val="FF0000"/>
                </a:solidFill>
              </a:rPr>
              <a:t>Add ± 2 SE Error Bars</a:t>
            </a:r>
            <a:endParaRPr lang="en-US" sz="2400" b="1" dirty="0">
              <a:solidFill>
                <a:srgbClr val="FF0000"/>
              </a:solidFill>
            </a:endParaRPr>
          </a:p>
        </p:txBody>
      </p:sp>
      <p:sp>
        <p:nvSpPr>
          <p:cNvPr id="8" name="Rounded Rectangle 7"/>
          <p:cNvSpPr/>
          <p:nvPr/>
        </p:nvSpPr>
        <p:spPr>
          <a:xfrm>
            <a:off x="1032933" y="5739871"/>
            <a:ext cx="6940496" cy="584776"/>
          </a:xfrm>
          <a:prstGeom prst="roundRect">
            <a:avLst/>
          </a:prstGeom>
          <a:no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0" name="Straight Arrow Connector 9"/>
          <p:cNvCxnSpPr>
            <a:stCxn id="7" idx="3"/>
          </p:cNvCxnSpPr>
          <p:nvPr/>
        </p:nvCxnSpPr>
        <p:spPr>
          <a:xfrm flipV="1">
            <a:off x="3103954" y="6358514"/>
            <a:ext cx="858446" cy="230833"/>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spTree>
    <p:extLst>
      <p:ext uri="{BB962C8B-B14F-4D97-AF65-F5344CB8AC3E}">
        <p14:creationId xmlns:p14="http://schemas.microsoft.com/office/powerpoint/2010/main" val="173851188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 ± 2 SE Error Bars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002621446"/>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387600" y="3035532"/>
            <a:ext cx="1568458" cy="461665"/>
          </a:xfrm>
          <a:prstGeom prst="rect">
            <a:avLst/>
          </a:prstGeom>
          <a:noFill/>
        </p:spPr>
        <p:txBody>
          <a:bodyPr wrap="none" rtlCol="0">
            <a:spAutoFit/>
          </a:bodyPr>
          <a:lstStyle/>
          <a:p>
            <a:r>
              <a:rPr lang="en-US" sz="2400" dirty="0" smtClean="0"/>
              <a:t>7.43 ± 0.60</a:t>
            </a:r>
            <a:endParaRPr lang="en-US" sz="2400" dirty="0"/>
          </a:p>
        </p:txBody>
      </p:sp>
      <p:sp>
        <p:nvSpPr>
          <p:cNvPr id="5" name="TextBox 4"/>
          <p:cNvSpPr txBox="1"/>
          <p:nvPr/>
        </p:nvSpPr>
        <p:spPr>
          <a:xfrm>
            <a:off x="4351867" y="3649597"/>
            <a:ext cx="1568458" cy="461665"/>
          </a:xfrm>
          <a:prstGeom prst="rect">
            <a:avLst/>
          </a:prstGeom>
          <a:noFill/>
        </p:spPr>
        <p:txBody>
          <a:bodyPr wrap="none" rtlCol="0">
            <a:spAutoFit/>
          </a:bodyPr>
          <a:lstStyle/>
          <a:p>
            <a:r>
              <a:rPr lang="en-US" sz="2400" dirty="0" smtClean="0"/>
              <a:t>5.88 ± 0.48</a:t>
            </a:r>
            <a:endParaRPr lang="en-US" sz="2400" dirty="0"/>
          </a:p>
        </p:txBody>
      </p:sp>
    </p:spTree>
    <p:extLst>
      <p:ext uri="{BB962C8B-B14F-4D97-AF65-F5344CB8AC3E}">
        <p14:creationId xmlns:p14="http://schemas.microsoft.com/office/powerpoint/2010/main" val="129272701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Conclusions</a:t>
            </a:r>
            <a:endParaRPr lang="en-US" dirty="0"/>
          </a:p>
        </p:txBody>
      </p:sp>
      <p:sp>
        <p:nvSpPr>
          <p:cNvPr id="3" name="Content Placeholder 2"/>
          <p:cNvSpPr>
            <a:spLocks noGrp="1"/>
          </p:cNvSpPr>
          <p:nvPr>
            <p:ph idx="1"/>
          </p:nvPr>
        </p:nvSpPr>
        <p:spPr>
          <a:xfrm>
            <a:off x="457200" y="1143000"/>
            <a:ext cx="8229600" cy="5511800"/>
          </a:xfrm>
        </p:spPr>
        <p:txBody>
          <a:bodyPr>
            <a:normAutofit/>
          </a:bodyPr>
          <a:lstStyle/>
          <a:p>
            <a:r>
              <a:rPr lang="en-US" b="1" dirty="0" smtClean="0"/>
              <a:t>±2 SE Error bars (95% confidence intervals) do NOT overlap between sunny and shady means (7.43 - 0.60 &gt; 5.88 + 0.48; 6.83 &gt; 6.36)</a:t>
            </a:r>
          </a:p>
          <a:p>
            <a:r>
              <a:rPr lang="en-US" b="1" dirty="0" smtClean="0"/>
              <a:t>Strongly suggests that the two populations are indeed statistically significantly different from one another</a:t>
            </a:r>
            <a:endParaRPr lang="en-US" b="1" dirty="0"/>
          </a:p>
          <a:p>
            <a:pPr marL="0" indent="0">
              <a:buNone/>
            </a:pPr>
            <a:r>
              <a:rPr lang="en-US" i="1" dirty="0" smtClean="0"/>
              <a:t>If the error bars/confidence intervals did overlap between the groups, you could not claim a statistically significant difference.</a:t>
            </a:r>
          </a:p>
        </p:txBody>
      </p:sp>
    </p:spTree>
    <p:extLst>
      <p:ext uri="{BB962C8B-B14F-4D97-AF65-F5344CB8AC3E}">
        <p14:creationId xmlns:p14="http://schemas.microsoft.com/office/powerpoint/2010/main" val="330002604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smtClean="0"/>
              <a:t>Data analysis allows you to…</a:t>
            </a:r>
            <a:endParaRPr lang="en-US" dirty="0"/>
          </a:p>
        </p:txBody>
      </p:sp>
      <p:sp>
        <p:nvSpPr>
          <p:cNvPr id="4" name="Content Placeholder 3"/>
          <p:cNvSpPr>
            <a:spLocks noGrp="1"/>
          </p:cNvSpPr>
          <p:nvPr>
            <p:ph idx="1"/>
          </p:nvPr>
        </p:nvSpPr>
        <p:spPr/>
        <p:txBody>
          <a:bodyPr/>
          <a:lstStyle/>
          <a:p>
            <a:r>
              <a:rPr lang="en-US" dirty="0" smtClean="0"/>
              <a:t>Arrive at conclusions about your data</a:t>
            </a:r>
          </a:p>
          <a:p>
            <a:r>
              <a:rPr lang="en-US" dirty="0" smtClean="0"/>
              <a:t>Make claims about your data</a:t>
            </a:r>
          </a:p>
          <a:p>
            <a:r>
              <a:rPr lang="en-US" dirty="0" smtClean="0"/>
              <a:t>Support arguments using your data</a:t>
            </a:r>
          </a:p>
          <a:p>
            <a:r>
              <a:rPr lang="en-US" dirty="0" smtClean="0"/>
              <a:t>Estimate the reliability of your data</a:t>
            </a:r>
          </a:p>
          <a:p>
            <a:r>
              <a:rPr lang="en-US" b="1" dirty="0" smtClean="0"/>
              <a:t>Effectively communicate conclusions about your work to a larger scientific community</a:t>
            </a:r>
            <a:endParaRPr lang="en-US" b="1" dirty="0"/>
          </a:p>
        </p:txBody>
      </p:sp>
    </p:spTree>
    <p:extLst>
      <p:ext uri="{BB962C8B-B14F-4D97-AF65-F5344CB8AC3E}">
        <p14:creationId xmlns:p14="http://schemas.microsoft.com/office/powerpoint/2010/main" val="366571543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smtClean="0"/>
              <a:t>Appropriate descriptive statistics for a data set typically include:</a:t>
            </a:r>
            <a:endParaRPr lang="en-US" dirty="0"/>
          </a:p>
        </p:txBody>
      </p:sp>
      <p:sp>
        <p:nvSpPr>
          <p:cNvPr id="3" name="Content Placeholder 2"/>
          <p:cNvSpPr>
            <a:spLocks noGrp="1"/>
          </p:cNvSpPr>
          <p:nvPr>
            <p:ph idx="1"/>
          </p:nvPr>
        </p:nvSpPr>
        <p:spPr>
          <a:xfrm>
            <a:off x="1862667" y="2184400"/>
            <a:ext cx="6824132" cy="3941763"/>
          </a:xfrm>
        </p:spPr>
        <p:txBody>
          <a:bodyPr>
            <a:normAutofit/>
          </a:bodyPr>
          <a:lstStyle/>
          <a:p>
            <a:r>
              <a:rPr lang="en-US" sz="4800" dirty="0" smtClean="0"/>
              <a:t>Mean (average)</a:t>
            </a:r>
          </a:p>
          <a:p>
            <a:r>
              <a:rPr lang="en-US" sz="4800" dirty="0" smtClean="0"/>
              <a:t>Sample size</a:t>
            </a:r>
          </a:p>
          <a:p>
            <a:r>
              <a:rPr lang="en-US" sz="4800" dirty="0" smtClean="0"/>
              <a:t>Standard deviation</a:t>
            </a:r>
          </a:p>
          <a:p>
            <a:r>
              <a:rPr lang="en-US" sz="4800" dirty="0" smtClean="0"/>
              <a:t>Standard error</a:t>
            </a:r>
            <a:endParaRPr lang="en-US" sz="4800" dirty="0"/>
          </a:p>
        </p:txBody>
      </p:sp>
    </p:spTree>
    <p:extLst>
      <p:ext uri="{BB962C8B-B14F-4D97-AF65-F5344CB8AC3E}">
        <p14:creationId xmlns:p14="http://schemas.microsoft.com/office/powerpoint/2010/main" val="145388262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Mean (average)</a:t>
            </a:r>
            <a:endParaRPr lang="en-US" dirty="0"/>
          </a:p>
        </p:txBody>
      </p:sp>
      <p:sp>
        <p:nvSpPr>
          <p:cNvPr id="3" name="Content Placeholder 2"/>
          <p:cNvSpPr>
            <a:spLocks noGrp="1"/>
          </p:cNvSpPr>
          <p:nvPr>
            <p:ph idx="1"/>
          </p:nvPr>
        </p:nvSpPr>
        <p:spPr/>
        <p:txBody>
          <a:bodyPr/>
          <a:lstStyle/>
          <a:p>
            <a:r>
              <a:rPr lang="en-US" dirty="0" smtClean="0"/>
              <a:t>Sum of the numbers in the sample divided by the total number in the sample</a:t>
            </a:r>
          </a:p>
          <a:p>
            <a:r>
              <a:rPr lang="en-US" dirty="0" smtClean="0"/>
              <a:t>Summarizes the entire sample</a:t>
            </a:r>
          </a:p>
          <a:p>
            <a:r>
              <a:rPr lang="en-US" dirty="0" smtClean="0"/>
              <a:t>Might provide an estimate of the entire population’s (that was sampled) true mean</a:t>
            </a:r>
            <a:endParaRPr lang="en-US" dirty="0"/>
          </a:p>
        </p:txBody>
      </p:sp>
      <p:pic>
        <p:nvPicPr>
          <p:cNvPr id="4" name="Picture 3" descr="Screen Shot 2014-12-17 at 11.01.39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77067" y="4508499"/>
            <a:ext cx="3081866" cy="1986993"/>
          </a:xfrm>
          <a:prstGeom prst="rect">
            <a:avLst/>
          </a:prstGeom>
        </p:spPr>
      </p:pic>
    </p:spTree>
    <p:extLst>
      <p:ext uri="{BB962C8B-B14F-4D97-AF65-F5344CB8AC3E}">
        <p14:creationId xmlns:p14="http://schemas.microsoft.com/office/powerpoint/2010/main" val="47732866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4880504"/>
            <a:ext cx="8229600" cy="1143000"/>
          </a:xfrm>
        </p:spPr>
        <p:txBody>
          <a:bodyPr/>
          <a:lstStyle/>
          <a:p>
            <a:r>
              <a:rPr lang="en-US" dirty="0" smtClean="0"/>
              <a:t>Sample mean = 98.25 degrees F</a:t>
            </a:r>
            <a:endParaRPr lang="en-US" dirty="0"/>
          </a:p>
        </p:txBody>
      </p:sp>
      <p:pic>
        <p:nvPicPr>
          <p:cNvPr id="5" name="Picture 4" descr="Screen Shot 2014-12-17 at 10.23.27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6017" y="755650"/>
            <a:ext cx="7962900" cy="3873500"/>
          </a:xfrm>
          <a:prstGeom prst="rect">
            <a:avLst/>
          </a:prstGeom>
        </p:spPr>
      </p:pic>
    </p:spTree>
    <p:extLst>
      <p:ext uri="{BB962C8B-B14F-4D97-AF65-F5344CB8AC3E}">
        <p14:creationId xmlns:p14="http://schemas.microsoft.com/office/powerpoint/2010/main" val="208461047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Sample size</a:t>
            </a:r>
            <a:endParaRPr lang="en-US" dirty="0"/>
          </a:p>
        </p:txBody>
      </p:sp>
      <p:sp>
        <p:nvSpPr>
          <p:cNvPr id="4" name="Content Placeholder 3"/>
          <p:cNvSpPr>
            <a:spLocks noGrp="1"/>
          </p:cNvSpPr>
          <p:nvPr>
            <p:ph idx="1"/>
          </p:nvPr>
        </p:nvSpPr>
        <p:spPr/>
        <p:txBody>
          <a:bodyPr/>
          <a:lstStyle/>
          <a:p>
            <a:r>
              <a:rPr lang="en-US" dirty="0" smtClean="0"/>
              <a:t>How many members of the population are included in the study</a:t>
            </a:r>
          </a:p>
          <a:p>
            <a:r>
              <a:rPr lang="en-US" dirty="0" smtClean="0"/>
              <a:t>Important when determining confidence that analysis of sample set is representative of entire population</a:t>
            </a:r>
          </a:p>
          <a:p>
            <a:r>
              <a:rPr lang="en-US" dirty="0" smtClean="0"/>
              <a:t>In formulas, sample size = n</a:t>
            </a:r>
            <a:endParaRPr lang="en-US" dirty="0"/>
          </a:p>
        </p:txBody>
      </p:sp>
    </p:spTree>
    <p:extLst>
      <p:ext uri="{BB962C8B-B14F-4D97-AF65-F5344CB8AC3E}">
        <p14:creationId xmlns:p14="http://schemas.microsoft.com/office/powerpoint/2010/main" val="232997135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4880504"/>
            <a:ext cx="8229600" cy="1143000"/>
          </a:xfrm>
        </p:spPr>
        <p:txBody>
          <a:bodyPr/>
          <a:lstStyle/>
          <a:p>
            <a:r>
              <a:rPr lang="en-US" dirty="0" smtClean="0"/>
              <a:t>Sample size= 130</a:t>
            </a:r>
            <a:endParaRPr lang="en-US" dirty="0"/>
          </a:p>
        </p:txBody>
      </p:sp>
      <p:pic>
        <p:nvPicPr>
          <p:cNvPr id="5" name="Picture 4" descr="Screen Shot 2014-12-17 at 10.23.27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6017" y="755650"/>
            <a:ext cx="7962900" cy="3873500"/>
          </a:xfrm>
          <a:prstGeom prst="rect">
            <a:avLst/>
          </a:prstGeom>
        </p:spPr>
      </p:pic>
    </p:spTree>
    <p:extLst>
      <p:ext uri="{BB962C8B-B14F-4D97-AF65-F5344CB8AC3E}">
        <p14:creationId xmlns:p14="http://schemas.microsoft.com/office/powerpoint/2010/main" val="387476467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Standard deviation</a:t>
            </a:r>
            <a:endParaRPr lang="en-US" dirty="0"/>
          </a:p>
        </p:txBody>
      </p:sp>
      <p:sp>
        <p:nvSpPr>
          <p:cNvPr id="4" name="Content Placeholder 3"/>
          <p:cNvSpPr>
            <a:spLocks noGrp="1"/>
          </p:cNvSpPr>
          <p:nvPr>
            <p:ph idx="1"/>
          </p:nvPr>
        </p:nvSpPr>
        <p:spPr/>
        <p:txBody>
          <a:bodyPr/>
          <a:lstStyle/>
          <a:p>
            <a:r>
              <a:rPr lang="en-US" dirty="0" smtClean="0"/>
              <a:t>Tool for measuring the spread (variance) in the sample population</a:t>
            </a:r>
          </a:p>
          <a:p>
            <a:r>
              <a:rPr lang="en-US" dirty="0" smtClean="0"/>
              <a:t>Large standard deviation indicates that the data have a lot of variability</a:t>
            </a:r>
          </a:p>
          <a:p>
            <a:r>
              <a:rPr lang="en-US" dirty="0" smtClean="0"/>
              <a:t>Small standard deviation indicates that the data are clustered close to the sample mean</a:t>
            </a:r>
            <a:endParaRPr lang="en-US" dirty="0"/>
          </a:p>
        </p:txBody>
      </p:sp>
      <p:pic>
        <p:nvPicPr>
          <p:cNvPr id="5" name="Picture 4" descr="Screen Shot 2014-12-17 at 11.03.13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27199" y="4887177"/>
            <a:ext cx="3373065" cy="1773767"/>
          </a:xfrm>
          <a:prstGeom prst="rect">
            <a:avLst/>
          </a:prstGeom>
        </p:spPr>
      </p:pic>
      <p:sp>
        <p:nvSpPr>
          <p:cNvPr id="6" name="TextBox 5"/>
          <p:cNvSpPr txBox="1"/>
          <p:nvPr/>
        </p:nvSpPr>
        <p:spPr>
          <a:xfrm>
            <a:off x="5154395" y="4887177"/>
            <a:ext cx="3057418" cy="1631216"/>
          </a:xfrm>
          <a:prstGeom prst="rect">
            <a:avLst/>
          </a:prstGeom>
          <a:noFill/>
        </p:spPr>
        <p:txBody>
          <a:bodyPr wrap="square" rtlCol="0">
            <a:spAutoFit/>
          </a:bodyPr>
          <a:lstStyle/>
          <a:p>
            <a:r>
              <a:rPr lang="en-US" sz="2000" b="1" dirty="0" smtClean="0">
                <a:solidFill>
                  <a:srgbClr val="FF0000"/>
                </a:solidFill>
              </a:rPr>
              <a:t>You do NOT have to</a:t>
            </a:r>
          </a:p>
          <a:p>
            <a:r>
              <a:rPr lang="en-US" sz="2000" b="1" dirty="0">
                <a:solidFill>
                  <a:srgbClr val="FF0000"/>
                </a:solidFill>
              </a:rPr>
              <a:t>c</a:t>
            </a:r>
            <a:r>
              <a:rPr lang="en-US" sz="2000" b="1" dirty="0" smtClean="0">
                <a:solidFill>
                  <a:srgbClr val="FF0000"/>
                </a:solidFill>
              </a:rPr>
              <a:t>alculate this on the</a:t>
            </a:r>
          </a:p>
          <a:p>
            <a:r>
              <a:rPr lang="en-US" sz="2000" b="1" dirty="0" smtClean="0">
                <a:solidFill>
                  <a:srgbClr val="FF0000"/>
                </a:solidFill>
              </a:rPr>
              <a:t>AP Biology Exam, but</a:t>
            </a:r>
          </a:p>
          <a:p>
            <a:r>
              <a:rPr lang="en-US" sz="2000" b="1" dirty="0">
                <a:solidFill>
                  <a:srgbClr val="FF0000"/>
                </a:solidFill>
              </a:rPr>
              <a:t>y</a:t>
            </a:r>
            <a:r>
              <a:rPr lang="en-US" sz="2000" b="1" dirty="0" smtClean="0">
                <a:solidFill>
                  <a:srgbClr val="FF0000"/>
                </a:solidFill>
              </a:rPr>
              <a:t>ou should understand</a:t>
            </a:r>
          </a:p>
          <a:p>
            <a:r>
              <a:rPr lang="en-US" sz="2000" b="1" dirty="0">
                <a:solidFill>
                  <a:srgbClr val="FF0000"/>
                </a:solidFill>
              </a:rPr>
              <a:t>h</a:t>
            </a:r>
            <a:r>
              <a:rPr lang="en-US" sz="2000" b="1" dirty="0" smtClean="0">
                <a:solidFill>
                  <a:srgbClr val="FF0000"/>
                </a:solidFill>
              </a:rPr>
              <a:t>ow it is derived and used.</a:t>
            </a:r>
            <a:endParaRPr lang="en-US" sz="2000" b="1" dirty="0">
              <a:solidFill>
                <a:srgbClr val="FF0000"/>
              </a:solidFill>
            </a:endParaRPr>
          </a:p>
        </p:txBody>
      </p:sp>
    </p:spTree>
    <p:extLst>
      <p:ext uri="{BB962C8B-B14F-4D97-AF65-F5344CB8AC3E}">
        <p14:creationId xmlns:p14="http://schemas.microsoft.com/office/powerpoint/2010/main" val="203605687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148</TotalTime>
  <Words>593</Words>
  <Application>Microsoft Office PowerPoint</Application>
  <PresentationFormat>On-screen Show (4:3)</PresentationFormat>
  <Paragraphs>85</Paragraphs>
  <Slides>22</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22</vt:i4>
      </vt:variant>
    </vt:vector>
  </HeadingPairs>
  <TitlesOfParts>
    <vt:vector size="25" baseType="lpstr">
      <vt:lpstr>Arial</vt:lpstr>
      <vt:lpstr>Calibri</vt:lpstr>
      <vt:lpstr>Office Theme</vt:lpstr>
      <vt:lpstr>Standard Error for  AP Biology</vt:lpstr>
      <vt:lpstr>Statistics are helpful to better understand the meaning of a sample data set</vt:lpstr>
      <vt:lpstr>Data analysis allows you to…</vt:lpstr>
      <vt:lpstr>Appropriate descriptive statistics for a data set typically include:</vt:lpstr>
      <vt:lpstr>Mean (average)</vt:lpstr>
      <vt:lpstr>Sample mean = 98.25 degrees F</vt:lpstr>
      <vt:lpstr>Sample size</vt:lpstr>
      <vt:lpstr>Sample size= 130</vt:lpstr>
      <vt:lpstr>Standard deviation</vt:lpstr>
      <vt:lpstr>PowerPoint Presentation</vt:lpstr>
      <vt:lpstr>Standard deviation = 0.73 deg. F</vt:lpstr>
      <vt:lpstr>Standard Error</vt:lpstr>
      <vt:lpstr>Standard error = 0.06 deg. F</vt:lpstr>
      <vt:lpstr>What does this tell us about the data set?</vt:lpstr>
      <vt:lpstr>Example Problem</vt:lpstr>
      <vt:lpstr>Collected Data</vt:lpstr>
      <vt:lpstr>Collected Data</vt:lpstr>
      <vt:lpstr>Collected Data</vt:lpstr>
      <vt:lpstr>Graph Means</vt:lpstr>
      <vt:lpstr>Collected Data</vt:lpstr>
      <vt:lpstr>Add ± 2 SE Error Bars</vt:lpstr>
      <vt:lpstr>Conclusions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Standard Error of the Mean (SEM)</dc:title>
  <dc:creator>JennyKravitz</dc:creator>
  <cp:lastModifiedBy>DiLuglio, Nicole J</cp:lastModifiedBy>
  <cp:revision>25</cp:revision>
  <dcterms:created xsi:type="dcterms:W3CDTF">2014-12-18T03:07:59Z</dcterms:created>
  <dcterms:modified xsi:type="dcterms:W3CDTF">2018-09-05T01:28:27Z</dcterms:modified>
</cp:coreProperties>
</file>