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82" r:id="rId12"/>
    <p:sldId id="271" r:id="rId13"/>
    <p:sldId id="272" r:id="rId14"/>
    <p:sldId id="281" r:id="rId15"/>
    <p:sldId id="273" r:id="rId16"/>
    <p:sldId id="274" r:id="rId17"/>
    <p:sldId id="275" r:id="rId18"/>
    <p:sldId id="269" r:id="rId19"/>
    <p:sldId id="276" r:id="rId20"/>
    <p:sldId id="279" r:id="rId21"/>
    <p:sldId id="280" r:id="rId22"/>
    <p:sldId id="277" r:id="rId23"/>
    <p:sldId id="283" r:id="rId24"/>
    <p:sldId id="284" r:id="rId25"/>
    <p:sldId id="285" r:id="rId26"/>
    <p:sldId id="286" r:id="rId27"/>
    <p:sldId id="287" r:id="rId28"/>
    <p:sldId id="288" r:id="rId29"/>
    <p:sldId id="28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5" autoAdjust="0"/>
    <p:restoredTop sz="94660"/>
  </p:normalViewPr>
  <p:slideViewPr>
    <p:cSldViewPr>
      <p:cViewPr varScale="1">
        <p:scale>
          <a:sx n="70" d="100"/>
          <a:sy n="70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07E69-7E27-4AF5-BE61-D10F96828983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EA710-521F-4F30-A706-1AE7D6A81A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84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EA710-521F-4F30-A706-1AE7D6A81AC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74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6871-6E20-47E3-B15C-CB8AC747B1C9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6871-6E20-47E3-B15C-CB8AC747B1C9}" type="datetimeFigureOut">
              <a:rPr lang="en-US" smtClean="0"/>
              <a:pPr/>
              <a:t>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389C3-66C3-4B66-8F7E-3133EB6A0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Energy Notes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Energy: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Energy for living things comes from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food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 Originally, the energy in food comes from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2362200"/>
            <a:ext cx="8686801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ff.tuhsd.k12.az.us/gfoster/standard/BCycles_files/cow_oxygen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0"/>
            <a:ext cx="4762500" cy="4572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228600"/>
            <a:ext cx="8686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Cells require a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constant source of energy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for life processes but keep only a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small amount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ATP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on hand. Cells can regenerate ATP as needed by using the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energy stored in foods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like glucose.</a:t>
            </a: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The energy stored in glucose by photosynthesis is released by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cellular respiration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and repackaged into the energy of ATP.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http://www.soulcare.org/Creation/photosynthesis_respiration_diagram.gif"/>
          <p:cNvSpPr>
            <a:spLocks noChangeAspect="1" noChangeArrowheads="1"/>
          </p:cNvSpPr>
          <p:nvPr/>
        </p:nvSpPr>
        <p:spPr bwMode="auto">
          <a:xfrm>
            <a:off x="63500" y="-136525"/>
            <a:ext cx="398145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http://www.soulcare.org/Creation/photosynthesis_respiration_diagram.gif"/>
          <p:cNvSpPr>
            <a:spLocks noChangeAspect="1" noChangeArrowheads="1"/>
          </p:cNvSpPr>
          <p:nvPr/>
        </p:nvSpPr>
        <p:spPr bwMode="auto">
          <a:xfrm>
            <a:off x="63500" y="-136525"/>
            <a:ext cx="3981450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4763092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Respiration occurs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ALL cells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and can take place either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with or without oxygen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present.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7924800" cy="443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389120"/>
            <a:ext cx="5657850" cy="327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28600" y="-184666"/>
            <a:ext cx="86106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Aerobic Respiration: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requires oxygen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Occurs in the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mitochondria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the cell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Total of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36 ATP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molecules produced for every molecule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glucose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General formula for aerobic respiration:</a:t>
            </a:r>
          </a:p>
          <a:p>
            <a:pPr marL="457200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2365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2209800"/>
            <a:ext cx="8686800" cy="523220"/>
            <a:chOff x="228600" y="3048000"/>
            <a:chExt cx="8686800" cy="523220"/>
          </a:xfrm>
        </p:grpSpPr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228600" y="3048000"/>
              <a:ext cx="8686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C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6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H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12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O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6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+  6O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                                               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6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CO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 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+  6H</a:t>
              </a:r>
              <a:r>
                <a:rPr kumimoji="0" lang="en-US" sz="2800" b="0" i="0" u="none" strike="noStrike" cap="none" normalizeH="0" baseline="-30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</a:t>
              </a: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O (+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36 ATP)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590800" y="3352800"/>
              <a:ext cx="2209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28600" y="2743200"/>
            <a:ext cx="8686800" cy="738664"/>
            <a:chOff x="228600" y="3352800"/>
            <a:chExt cx="8686800" cy="738664"/>
          </a:xfrm>
        </p:grpSpPr>
        <p:sp>
          <p:nvSpPr>
            <p:cNvPr id="31748" name="Rectangle 4"/>
            <p:cNvSpPr>
              <a:spLocks noChangeArrowheads="1"/>
            </p:cNvSpPr>
            <p:nvPr/>
          </p:nvSpPr>
          <p:spPr bwMode="auto">
            <a:xfrm>
              <a:off x="228600" y="3352800"/>
              <a:ext cx="86868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glucose  +  oxygen                             carbon dioxide  +  water  +  energy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667000" y="3581400"/>
              <a:ext cx="1676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81000" y="36576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Eukaryotic </a:t>
            </a:r>
            <a:r>
              <a:rPr lang="en-US" dirty="0" smtClean="0"/>
              <a:t>cells contain a specialized structure – the mitochondrion – that generates energy.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714750" y="2625725"/>
            <a:ext cx="438150" cy="190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28600" y="76200"/>
            <a:ext cx="78486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Summary: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steps: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0"/>
            <a:ext cx="5486400" cy="436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76400" y="609600"/>
            <a:ext cx="60198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en-US" sz="3200" baseline="30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st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glycolysis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3200" baseline="30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nd 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Krebs cycle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en-US" sz="3200" baseline="30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rd  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Electron Transport Chain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(ETC)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819242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28600" y="228600"/>
            <a:ext cx="18228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Diagram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3048000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Glucose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133600" y="31242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3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Glycolysis</a:t>
            </a: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781800" y="2971800"/>
            <a:ext cx="2057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Electron Transport Chain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2133600" y="502920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4572000" y="2819400"/>
            <a:ext cx="1543050" cy="99652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Krebs Cycle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505200" y="1447800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Mitochondria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381000" y="2362200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In Cytoplasm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572000" y="502920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858000" y="5029200"/>
            <a:ext cx="68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32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3800" y="1066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Electrons carried in NADH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867400" y="2362200"/>
            <a:ext cx="121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Electrons carried in NADH and FADH</a:t>
            </a:r>
            <a:r>
              <a:rPr lang="en-US" sz="1400" baseline="-25000" dirty="0" smtClean="0"/>
              <a:t>2</a:t>
            </a:r>
            <a:endParaRPr lang="en-US" sz="14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  <p:bldP spid="3081" grpId="0"/>
      <p:bldP spid="3082" grpId="0"/>
      <p:bldP spid="3085" grpId="0"/>
      <p:bldP spid="3086" grpId="0"/>
      <p:bldP spid="3086" grpId="1"/>
      <p:bldP spid="3087" grpId="0"/>
      <p:bldP spid="3087" grpId="1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Anaerobic Respiration: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occurs when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 oxygen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available to the cell (2 kinds: Alcoholic and Lactic Acid)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Also called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fermentation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Much less ATP produced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than in aerobic respiration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http://www.fhm.wur.nl/NR/rdonlyres/DA7CD7C2-A1C6-4B97-A644-D8167FD36B5F/35267/ferment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667000"/>
            <a:ext cx="7162800" cy="3921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52400" y="152400"/>
            <a:ext cx="8686800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Alcoholic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fermentation—occurs in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bacteria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yeast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Process used in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baking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brewing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	industry—yeast produces CO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during 	fermentation to make dough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rise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give bread 	its holes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3124200"/>
            <a:ext cx="8686800" cy="523220"/>
            <a:chOff x="228600" y="3200400"/>
            <a:chExt cx="8686800" cy="523220"/>
          </a:xfrm>
        </p:grpSpPr>
        <p:sp>
          <p:nvSpPr>
            <p:cNvPr id="36867" name="Rectangle 3"/>
            <p:cNvSpPr>
              <a:spLocks noChangeArrowheads="1"/>
            </p:cNvSpPr>
            <p:nvPr/>
          </p:nvSpPr>
          <p:spPr bwMode="auto">
            <a:xfrm>
              <a:off x="228600" y="3200400"/>
              <a:ext cx="8686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glucose                       ethyl alcohol + carbon dioxide  +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2 ATP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1600200" y="3505200"/>
              <a:ext cx="1524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869" name="Picture 5" descr="http://homepage.ntlworld.com/jim.dunleavy/images/brewing_24hr_yeast_he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29025"/>
            <a:ext cx="3810000" cy="3228975"/>
          </a:xfrm>
          <a:prstGeom prst="rect">
            <a:avLst/>
          </a:prstGeom>
          <a:noFill/>
        </p:spPr>
      </p:pic>
      <p:pic>
        <p:nvPicPr>
          <p:cNvPr id="36871" name="Picture 7" descr="http://blogs.nashuatelegraph.com/livefreeordine/files/fresh_baked_bre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630930"/>
            <a:ext cx="2933700" cy="3227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52400" y="228600"/>
            <a:ext cx="8763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Lactic acid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fermentation—occurs in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muscle cells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Lactic acid is produced in the muscles during rapid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exercise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when the body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cannot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supply enough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oxygen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tissues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—causes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burning sensation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 muscles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52400" y="23622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                             lactic acid + carbon dioxide  +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ATP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47800" y="2667000"/>
            <a:ext cx="2133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nutritionresearchcenter.org/healthnews/wp-content/uploads/2008/02/general_muscle_cramps_intro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3528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886200" y="3810000"/>
            <a:ext cx="4410808" cy="3276600"/>
          </a:xfrm>
          <a:prstGeom prst="rect">
            <a:avLst/>
          </a:prstGeom>
          <a:noFill/>
        </p:spPr>
      </p:pic>
      <p:sp>
        <p:nvSpPr>
          <p:cNvPr id="34839" name="AutoShape 23"/>
          <p:cNvSpPr>
            <a:spLocks noChangeShapeType="1"/>
          </p:cNvSpPr>
          <p:nvPr/>
        </p:nvSpPr>
        <p:spPr bwMode="auto">
          <a:xfrm>
            <a:off x="1709530" y="2708488"/>
            <a:ext cx="1031047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2743255" y="2438572"/>
            <a:ext cx="1594329" cy="53348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glycolysis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7" name="AutoShape 21"/>
          <p:cNvSpPr>
            <a:spLocks noChangeShapeType="1"/>
          </p:cNvSpPr>
          <p:nvPr/>
        </p:nvSpPr>
        <p:spPr bwMode="auto">
          <a:xfrm flipV="1">
            <a:off x="4495588" y="2166116"/>
            <a:ext cx="949813" cy="348667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6" name="AutoShape 20"/>
          <p:cNvSpPr>
            <a:spLocks noChangeShapeType="1"/>
          </p:cNvSpPr>
          <p:nvPr/>
        </p:nvSpPr>
        <p:spPr bwMode="auto">
          <a:xfrm>
            <a:off x="4495588" y="2819629"/>
            <a:ext cx="1016764" cy="227364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5410200" y="1295400"/>
            <a:ext cx="3505559" cy="53348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Anaerobic Respiration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5632864" y="1970507"/>
            <a:ext cx="3206511" cy="8491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Alcoholic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fermentation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Bacteria, Yeast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ATP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5632864" y="2895841"/>
            <a:ext cx="3206511" cy="8383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Lactic acid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fermentation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Muscle cells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ATP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2" name="AutoShape 16"/>
          <p:cNvSpPr>
            <a:spLocks noChangeShapeType="1"/>
          </p:cNvSpPr>
          <p:nvPr/>
        </p:nvSpPr>
        <p:spPr bwMode="auto">
          <a:xfrm>
            <a:off x="3352956" y="3124475"/>
            <a:ext cx="1061398" cy="119398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457200" y="4762387"/>
            <a:ext cx="3352801" cy="34301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Aerobic Respiration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1295400" y="5334000"/>
            <a:ext cx="1164949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36 ATP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824" name="Group 8"/>
          <p:cNvGrpSpPr>
            <a:grpSpLocks/>
          </p:cNvGrpSpPr>
          <p:nvPr/>
        </p:nvGrpSpPr>
        <p:grpSpPr bwMode="auto">
          <a:xfrm>
            <a:off x="4648236" y="4591546"/>
            <a:ext cx="3207403" cy="1780173"/>
            <a:chOff x="5362" y="11445"/>
            <a:chExt cx="3593" cy="2803"/>
          </a:xfrm>
        </p:grpSpPr>
        <p:grpSp>
          <p:nvGrpSpPr>
            <p:cNvPr id="34827" name="Group 11"/>
            <p:cNvGrpSpPr>
              <a:grpSpLocks/>
            </p:cNvGrpSpPr>
            <p:nvPr/>
          </p:nvGrpSpPr>
          <p:grpSpPr bwMode="auto">
            <a:xfrm>
              <a:off x="7496" y="11445"/>
              <a:ext cx="1459" cy="1529"/>
              <a:chOff x="4196" y="11970"/>
              <a:chExt cx="1459" cy="1529"/>
            </a:xfrm>
          </p:grpSpPr>
          <p:sp>
            <p:nvSpPr>
              <p:cNvPr id="34829" name="AutoShape 13"/>
              <p:cNvSpPr>
                <a:spLocks noChangeArrowheads="1"/>
              </p:cNvSpPr>
              <p:nvPr/>
            </p:nvSpPr>
            <p:spPr bwMode="auto">
              <a:xfrm>
                <a:off x="4196" y="11970"/>
                <a:ext cx="1459" cy="1529"/>
              </a:xfrm>
              <a:prstGeom prst="flowChartConnector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28" name="Text Box 12"/>
              <p:cNvSpPr txBox="1">
                <a:spLocks noChangeArrowheads="1"/>
              </p:cNvSpPr>
              <p:nvPr/>
            </p:nvSpPr>
            <p:spPr bwMode="auto">
              <a:xfrm>
                <a:off x="4545" y="12179"/>
                <a:ext cx="840" cy="90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Times New Roman" pitchFamily="18" charset="0"/>
                    <a:cs typeface="Arial" pitchFamily="34" charset="0"/>
                  </a:rPr>
                  <a:t>ETC</a:t>
                </a: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4826" name="Text Box 10"/>
            <p:cNvSpPr txBox="1">
              <a:spLocks noChangeArrowheads="1"/>
            </p:cNvSpPr>
            <p:nvPr/>
          </p:nvSpPr>
          <p:spPr bwMode="auto">
            <a:xfrm>
              <a:off x="5789" y="13214"/>
              <a:ext cx="2653" cy="10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Mitochondria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825" name="AutoShape 9"/>
            <p:cNvSpPr>
              <a:spLocks noChangeArrowheads="1"/>
            </p:cNvSpPr>
            <p:nvPr/>
          </p:nvSpPr>
          <p:spPr bwMode="auto">
            <a:xfrm>
              <a:off x="5362" y="11534"/>
              <a:ext cx="1536" cy="1560"/>
            </a:xfrm>
            <a:prstGeom prst="flowChartConnector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Krebs Cycle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066800" y="1676457"/>
            <a:ext cx="3709090" cy="57730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Cytoplasm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40" name="Rectangle 24"/>
          <p:cNvSpPr>
            <a:spLocks noChangeArrowheads="1"/>
          </p:cNvSpPr>
          <p:nvPr/>
        </p:nvSpPr>
        <p:spPr bwMode="auto">
          <a:xfrm>
            <a:off x="228600" y="228600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6538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First step in anaerobic respiration is also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glycolysis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51" name="Rectangle 35"/>
          <p:cNvSpPr>
            <a:spLocks noChangeArrowheads="1"/>
          </p:cNvSpPr>
          <p:nvPr/>
        </p:nvSpPr>
        <p:spPr bwMode="auto">
          <a:xfrm>
            <a:off x="228600" y="990600"/>
            <a:ext cx="167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Diagram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52" name="Rectangle 36"/>
          <p:cNvSpPr>
            <a:spLocks noChangeArrowheads="1"/>
          </p:cNvSpPr>
          <p:nvPr/>
        </p:nvSpPr>
        <p:spPr bwMode="auto">
          <a:xfrm>
            <a:off x="45720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800" y="2286000"/>
            <a:ext cx="137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lang="en-US" sz="2400" baseline="-30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lang="en-US" sz="2400" baseline="-30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12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lang="en-US" sz="2400" baseline="-30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6  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glucose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4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4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861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Organisms that use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light energy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from the sun to produce food—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autotrophs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(auto = self)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Ex: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plants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some microorganisms (some bacteria and protists)</a:t>
            </a:r>
          </a:p>
        </p:txBody>
      </p:sp>
      <p:pic>
        <p:nvPicPr>
          <p:cNvPr id="15362" name="Picture 2" descr="http://protist.i.hosei.ac.jp/GIFs/protis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590800"/>
            <a:ext cx="4191000" cy="3691156"/>
          </a:xfrm>
          <a:prstGeom prst="rect">
            <a:avLst/>
          </a:prstGeom>
          <a:noFill/>
        </p:spPr>
      </p:pic>
      <p:pic>
        <p:nvPicPr>
          <p:cNvPr id="15364" name="Picture 4" descr="http://upload.wikimedia.org/wikipedia/commons/thumb/5/5f/Plants_diversity.jpg/400px-Plants_divers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752600"/>
            <a:ext cx="3491345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227856"/>
            <a:ext cx="86868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Photosynthesis: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Photosynthesis is the process by which the energy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sunlight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converted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into the energy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photosynthe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590800"/>
            <a:ext cx="5915025" cy="33909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43000" y="2514600"/>
            <a:ext cx="20574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15000" y="4572000"/>
            <a:ext cx="20574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8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28600"/>
            <a:ext cx="815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Photosynthesis occurs in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chloroplasts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plants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38200"/>
            <a:ext cx="5566692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03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2400" y="228600"/>
            <a:ext cx="8763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Light absorbing compound is a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pigment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—pigments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absorb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some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wavelengths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light and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reflect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others—the color our eyes see is the color that the pigment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reflects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wavelength reflec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828800"/>
            <a:ext cx="5257800" cy="480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6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Chlorophyll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the pigment inside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chloroplast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absorbs light for photosynthesis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81600" y="1371600"/>
            <a:ext cx="3657600" cy="5086530"/>
            <a:chOff x="4800600" y="1676400"/>
            <a:chExt cx="3657600" cy="5086530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1676400"/>
              <a:ext cx="2876550" cy="4448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800600" y="5562601"/>
              <a:ext cx="3657600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As the chlorophyll in leaves</a:t>
              </a:r>
              <a:r>
                <a:rPr lang="en-US" dirty="0" smtClean="0"/>
                <a:t> decays in the autumn, the green color fades and is replaced by the oranges and reds of carotenoids.</a:t>
              </a:r>
              <a:endParaRPr lang="en-US" dirty="0"/>
            </a:p>
          </p:txBody>
        </p:sp>
      </p:grpSp>
      <p:pic>
        <p:nvPicPr>
          <p:cNvPr id="23557" name="Picture 5" descr="http://www.webexhibits.org/causesofcolor/images/content/istock000006389237medium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4205682" cy="2797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83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2400" y="228600"/>
            <a:ext cx="8686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General formula for photosynthesis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28600" y="1524000"/>
            <a:ext cx="8763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carbon dioxide 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+  water  +  light                 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  +  oxygen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066800" y="2362200"/>
            <a:ext cx="76962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6CO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+  6H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  +  light                         C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6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+  6O</a:t>
            </a:r>
            <a:r>
              <a:rPr kumimoji="0" lang="en-US" sz="2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48200" y="1828800"/>
            <a:ext cx="1676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8200" y="2590800"/>
            <a:ext cx="1676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photosynthe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276600"/>
            <a:ext cx="59150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1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28600" y="228600"/>
            <a:ext cx="1828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6538" marR="0" lvl="0" indent="-2365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Diagram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381875" cy="503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352179" y="152388"/>
            <a:ext cx="2278671" cy="610006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Reactants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505357" y="5943882"/>
            <a:ext cx="1829267" cy="6858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Products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991223" y="1143203"/>
            <a:ext cx="1205164" cy="5850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Light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514135" y="762394"/>
            <a:ext cx="914000" cy="58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H</a:t>
            </a:r>
            <a:r>
              <a:rPr kumimoji="0" lang="en-US" sz="3200" b="1" i="0" u="sng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791623" y="762394"/>
            <a:ext cx="1205164" cy="5850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CO</a:t>
            </a:r>
            <a:r>
              <a:rPr kumimoji="0" lang="en-US" sz="3200" b="1" i="0" u="sng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2743268" y="5791380"/>
            <a:ext cx="762089" cy="58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r>
              <a:rPr kumimoji="0" lang="en-US" sz="3200" b="1" i="0" u="sng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562490" y="5486377"/>
            <a:ext cx="1565954" cy="120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</a:t>
            </a:r>
            <a:r>
              <a:rPr kumimoji="0" lang="en-US" sz="3200" b="1" i="0" u="sng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H</a:t>
            </a:r>
            <a:r>
              <a:rPr kumimoji="0" lang="en-US" sz="3200" b="1" i="0" u="sng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12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O</a:t>
            </a:r>
            <a:r>
              <a:rPr kumimoji="0" lang="en-US" sz="3200" b="1" i="0" u="sng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Glucose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51912" y="5258071"/>
            <a:ext cx="2297660" cy="58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Chloroplast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2057134" y="3048135"/>
            <a:ext cx="1954594" cy="145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Light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Dependent Reaction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5562490" y="3048135"/>
            <a:ext cx="1177314" cy="99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Calvin Cycle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1104900" y="4991100"/>
            <a:ext cx="5334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962400" y="1981200"/>
            <a:ext cx="1205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NADP+</a:t>
            </a:r>
            <a:endParaRPr kumimoji="0" lang="en-US" sz="2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962400" y="2438400"/>
            <a:ext cx="1205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ADP + P</a:t>
            </a:r>
            <a:endParaRPr kumimoji="0" lang="en-US" sz="2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267200" y="3886200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ATP</a:t>
            </a:r>
            <a:endParaRPr kumimoji="0" lang="en-US" sz="2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4038600" y="4343400"/>
            <a:ext cx="1205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NADPH</a:t>
            </a:r>
            <a:endParaRPr kumimoji="0" lang="en-US" sz="2400" b="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5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/>
      <p:bldP spid="25612" grpId="0" animBg="1"/>
      <p:bldP spid="25613" grpId="0"/>
      <p:bldP spid="25614" grpId="0"/>
      <p:bldP spid="25615" grpId="0"/>
      <p:bldP spid="25615" grpId="1"/>
      <p:bldP spid="25616" grpId="0"/>
      <p:bldP spid="256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3714750" y="2625725"/>
            <a:ext cx="438150" cy="1905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304800"/>
            <a:ext cx="43434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Summary: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93738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Light Dependent Reaction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—H</a:t>
            </a:r>
            <a:r>
              <a:rPr kumimoji="0" lang="en-US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broken down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light energy is stored temporarily in inorganic energy carriers,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ATP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NADPH</a:t>
            </a:r>
          </a:p>
          <a:p>
            <a:pPr marL="693738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93738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Calvin Cycle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—energy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transferred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from ATP and NADPH to the organic compound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4" name="Picture 6" descr="http://herbal-slim-kit.com/wp-content/uploads/image/Photosythesis%20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609600"/>
            <a:ext cx="4413619" cy="5467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036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Organisms that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CANNOT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use the sun’s energy to make food—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heterotrophs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2206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Ex: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animals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and most microorganisms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328612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http://8oinks.com/files/2009/06/bacte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81200"/>
            <a:ext cx="4191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828800" y="2971800"/>
            <a:ext cx="6324600" cy="1340487"/>
            <a:chOff x="2460" y="5122"/>
            <a:chExt cx="4350" cy="360"/>
          </a:xfrm>
        </p:grpSpPr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2460" y="5122"/>
              <a:ext cx="1140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Adenine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3600" y="5122"/>
              <a:ext cx="945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Ribose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87" name="Text Box 3"/>
            <p:cNvSpPr txBox="1">
              <a:spLocks noChangeArrowheads="1"/>
            </p:cNvSpPr>
            <p:nvPr/>
          </p:nvSpPr>
          <p:spPr bwMode="auto">
            <a:xfrm>
              <a:off x="4620" y="5127"/>
              <a:ext cx="2190" cy="2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3 Phosphate groups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581400"/>
            <a:ext cx="5982584" cy="2368615"/>
          </a:xfrm>
          <a:prstGeom prst="rect">
            <a:avLst/>
          </a:prstGeom>
          <a:noFill/>
        </p:spPr>
      </p:pic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228600" y="167789"/>
            <a:ext cx="8534400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Energy: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indent="-220663" eaLnBrk="0" fontAlgn="base" hangingPunct="0">
              <a:spcBef>
                <a:spcPct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Cells usable source of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energy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called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ATP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ATP stands for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adenosine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triphosphate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28600" y="361891"/>
            <a:ext cx="85344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348615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ADP stands for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adenosine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diphosphate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8615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1371600" y="2438400"/>
            <a:ext cx="7010400" cy="533400"/>
            <a:chOff x="2460" y="7017"/>
            <a:chExt cx="4275" cy="540"/>
          </a:xfrm>
        </p:grpSpPr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2460" y="7017"/>
              <a:ext cx="1140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Adenine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3600" y="7017"/>
              <a:ext cx="945" cy="3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Ribose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4620" y="7017"/>
              <a:ext cx="2115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 Phosphate groups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971800"/>
            <a:ext cx="631111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52400" y="228600"/>
            <a:ext cx="8686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All energy is stored in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bonds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compounds—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breaking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bond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releases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energy</a:t>
            </a:r>
          </a:p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When the cell has energy available it can store this energy by adding a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phosphate group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ADP, producing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ATP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 descr="http://www.millerandlevine.com/florida/atp-batt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971800"/>
            <a:ext cx="6772275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62200"/>
            <a:ext cx="8575317" cy="272415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228600"/>
            <a:ext cx="8915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ATP is converted into ADP by breaking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bond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between the second and third phosphate groups and releasing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energy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for cellular processes.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users.rcn.com/jkimball.ma.ultranet/BiologyPages/M/mitochondr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6" y="2743200"/>
            <a:ext cx="3257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processes that produce ATP: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43000"/>
            <a:ext cx="4038600" cy="548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Anaerobic respiration (in the cytoplasm)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Photosynthesis (in the chloroplast)</a:t>
            </a:r>
            <a:endParaRPr lang="en-US" sz="2400" dirty="0"/>
          </a:p>
        </p:txBody>
      </p:sp>
      <p:sp>
        <p:nvSpPr>
          <p:cNvPr id="4" name="AutoShape 2" descr="https://upload.wikimedia.org/wikipedia/commons/7/7d/Beer_and_brea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upload.wikimedia.org/wikipedia/commons/7/7d/Beer_and_brea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groworganics.org/sites/default/files/fermented%20vegg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3290153" cy="226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biologyreference.com/images/biol_01_img00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590" y="4776760"/>
            <a:ext cx="326707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49655" y="3797325"/>
            <a:ext cx="47943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Cellular respiration (in the mitochondria)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34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52400" y="228600"/>
            <a:ext cx="8763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Cellular Respiration: (2 kinds—Aerobic and Anaerobic)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Cellular respiration is the process by which the energy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glucose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released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 the cell to be used for life processes (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movement, breathing, blood circulation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etc…)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projectsol.aps.com/images/common/digestion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743200"/>
            <a:ext cx="3797230" cy="356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Resource_x0020_Type xmlns="3dad766c-9e36-455d-8d7c-234eca89fec7">
      <Value>Academic</Value>
      <Value>Student Resource</Value>
    </Resource_x0020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1096CC707031408CD9FF9F286BB83A" ma:contentTypeVersion="1" ma:contentTypeDescription="Create a new document." ma:contentTypeScope="" ma:versionID="86c8869a9d9a84e7005a5d293027d473">
  <xsd:schema xmlns:xsd="http://www.w3.org/2001/XMLSchema" xmlns:p="http://schemas.microsoft.com/office/2006/metadata/properties" xmlns:ns2="3dad766c-9e36-455d-8d7c-234eca89fec7" targetNamespace="http://schemas.microsoft.com/office/2006/metadata/properties" ma:root="true" ma:fieldsID="111b1d09fd174d8180c4ea5adcf5fafb" ns2:_="">
    <xsd:import namespace="3dad766c-9e36-455d-8d7c-234eca89fec7"/>
    <xsd:element name="properties">
      <xsd:complexType>
        <xsd:sequence>
          <xsd:element name="documentManagement">
            <xsd:complexType>
              <xsd:all>
                <xsd:element ref="ns2:Resource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dad766c-9e36-455d-8d7c-234eca89fec7" elementFormDefault="qualified">
    <xsd:import namespace="http://schemas.microsoft.com/office/2006/documentManagement/types"/>
    <xsd:element name="Resource_x0020_Type" ma:index="8" nillable="true" ma:displayName="Resource Type" ma:default="" ma:internalName="Resource_x0020_Type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cademic"/>
                        <xsd:enumeration value="AP"/>
                        <xsd:enumeration value="Pre AP"/>
                        <xsd:enumeration value="Parent Resource"/>
                        <xsd:enumeration value="Student Resource"/>
                        <xsd:enumeration value="Publications"/>
                        <xsd:enumeration value="Homework"/>
                        <xsd:enumeration value="Oth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54353118-61BD-452E-BE83-63315C215DB5}">
  <ds:schemaRefs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3dad766c-9e36-455d-8d7c-234eca89fec7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1509E57-9AAB-401F-8F49-9C0743F108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CA76AB-4816-448E-8FA7-8D06659FFD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ad766c-9e36-455d-8d7c-234eca89fec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652</Words>
  <Application>Microsoft Office PowerPoint</Application>
  <PresentationFormat>On-screen Show (4:3)</PresentationFormat>
  <Paragraphs>120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 processes that produce ATP: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Katy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Energy Powerpoint</dc:title>
  <dc:creator>d0803679</dc:creator>
  <cp:lastModifiedBy>DiLuglio, Nicole J</cp:lastModifiedBy>
  <cp:revision>87</cp:revision>
  <dcterms:created xsi:type="dcterms:W3CDTF">2009-09-30T15:49:46Z</dcterms:created>
  <dcterms:modified xsi:type="dcterms:W3CDTF">2018-01-08T04:31:13Z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0x010100AF1096CC707031408CD9FF9F286BB83A</vt:lpwstr>
  </property>
</Properties>
</file>