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Childbirth" TargetMode="External"/><Relationship Id="rId3" Type="http://schemas.openxmlformats.org/officeDocument/2006/relationships/hyperlink" Target="https://www.medicinenet.com/high_blood_pressure_hypertension/article.htm" TargetMode="External"/><Relationship Id="rId7" Type="http://schemas.openxmlformats.org/officeDocument/2006/relationships/hyperlink" Target="https://en.wikipedia.org/wiki/Female_reproductive_tract" TargetMode="External"/><Relationship Id="rId2" Type="http://schemas.openxmlformats.org/officeDocument/2006/relationships/hyperlink" Target="https://www.medicinenet.com/pregnancy_planning_preparing_for_pregnancy/article.htm" TargetMode="External"/><Relationship Id="rId1" Type="http://schemas.openxmlformats.org/officeDocument/2006/relationships/slideLayout" Target="../slideLayouts/slideLayout2.xml"/><Relationship Id="rId6" Type="http://schemas.openxmlformats.org/officeDocument/2006/relationships/hyperlink" Target="https://en.wikipedia.org/wiki/Infection" TargetMode="External"/><Relationship Id="rId11" Type="http://schemas.openxmlformats.org/officeDocument/2006/relationships/hyperlink" Target="https://en.wikipedia.org/wiki/Vaginal_discharge" TargetMode="External"/><Relationship Id="rId5" Type="http://schemas.openxmlformats.org/officeDocument/2006/relationships/hyperlink" Target="https://www.medicinenet.com/seizures_symptoms_and_types/article.htm" TargetMode="External"/><Relationship Id="rId10" Type="http://schemas.openxmlformats.org/officeDocument/2006/relationships/hyperlink" Target="https://en.wikipedia.org/wiki/Fever" TargetMode="External"/><Relationship Id="rId4" Type="http://schemas.openxmlformats.org/officeDocument/2006/relationships/hyperlink" Target="https://www.medicinenet.com/proteinuria_protein_in_the_urine/symptoms.htm" TargetMode="External"/><Relationship Id="rId9" Type="http://schemas.openxmlformats.org/officeDocument/2006/relationships/hyperlink" Target="https://en.wikipedia.org/wiki/Miscarriag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769" y="244475"/>
            <a:ext cx="7905046" cy="1508125"/>
          </a:xfrm>
        </p:spPr>
        <p:txBody>
          <a:bodyPr/>
          <a:lstStyle/>
          <a:p>
            <a:r>
              <a:rPr lang="en-US" dirty="0" smtClean="0"/>
              <a:t>Maternal and child mortality</a:t>
            </a:r>
            <a:endParaRPr lang="en-US" dirty="0"/>
          </a:p>
        </p:txBody>
      </p:sp>
      <p:pic>
        <p:nvPicPr>
          <p:cNvPr id="4" name="Picture 3"/>
          <p:cNvPicPr>
            <a:picLocks noChangeAspect="1"/>
          </p:cNvPicPr>
          <p:nvPr/>
        </p:nvPicPr>
        <p:blipFill>
          <a:blip r:embed="rId2"/>
          <a:stretch>
            <a:fillRect/>
          </a:stretch>
        </p:blipFill>
        <p:spPr>
          <a:xfrm>
            <a:off x="2279561" y="1752600"/>
            <a:ext cx="7067550" cy="5105400"/>
          </a:xfrm>
          <a:prstGeom prst="rect">
            <a:avLst/>
          </a:prstGeom>
        </p:spPr>
      </p:pic>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7291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1127" y="339142"/>
            <a:ext cx="11211925" cy="6241961"/>
          </a:xfrm>
          <a:prstGeom prst="rect">
            <a:avLst/>
          </a:prstGeom>
        </p:spPr>
      </p:pic>
    </p:spTree>
    <p:extLst>
      <p:ext uri="{BB962C8B-B14F-4D97-AF65-F5344CB8AC3E}">
        <p14:creationId xmlns:p14="http://schemas.microsoft.com/office/powerpoint/2010/main" val="7994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MaternaL</a:t>
            </a:r>
            <a:r>
              <a:rPr lang="en-US" dirty="0" smtClean="0"/>
              <a:t> Mortality</a:t>
            </a:r>
            <a:endParaRPr lang="en-US" dirty="0"/>
          </a:p>
        </p:txBody>
      </p:sp>
      <p:sp>
        <p:nvSpPr>
          <p:cNvPr id="3" name="Content Placeholder 2"/>
          <p:cNvSpPr>
            <a:spLocks noGrp="1"/>
          </p:cNvSpPr>
          <p:nvPr>
            <p:ph idx="1"/>
          </p:nvPr>
        </p:nvSpPr>
        <p:spPr>
          <a:xfrm>
            <a:off x="437277" y="1622738"/>
            <a:ext cx="8459073" cy="4378816"/>
          </a:xfrm>
        </p:spPr>
        <p:txBody>
          <a:bodyPr>
            <a:normAutofit fontScale="92500" lnSpcReduction="10000"/>
          </a:bodyPr>
          <a:lstStyle/>
          <a:p>
            <a:r>
              <a:rPr lang="en-US" sz="2800" dirty="0"/>
              <a:t>289,000 women worldwide </a:t>
            </a:r>
            <a:r>
              <a:rPr lang="en-US" sz="2800" dirty="0" smtClean="0"/>
              <a:t>die </a:t>
            </a:r>
            <a:r>
              <a:rPr lang="en-US" sz="2800" dirty="0"/>
              <a:t>each year as a result of pregnancy and childbirth. </a:t>
            </a:r>
            <a:endParaRPr lang="en-US" sz="2800" dirty="0" smtClean="0"/>
          </a:p>
          <a:p>
            <a:r>
              <a:rPr lang="en-US" sz="2800" dirty="0" smtClean="0"/>
              <a:t>Most of these deaths are preventable</a:t>
            </a:r>
          </a:p>
          <a:p>
            <a:r>
              <a:rPr lang="en-US" sz="2800" dirty="0" smtClean="0"/>
              <a:t>Most </a:t>
            </a:r>
            <a:r>
              <a:rPr lang="en-US" sz="2800" dirty="0"/>
              <a:t>of these women live in poor nations, and the disparities are immense: </a:t>
            </a:r>
            <a:endParaRPr lang="en-US" sz="2800" dirty="0" smtClean="0"/>
          </a:p>
          <a:p>
            <a:pPr lvl="1"/>
            <a:r>
              <a:rPr lang="en-US" sz="2800" dirty="0" smtClean="0"/>
              <a:t>the </a:t>
            </a:r>
            <a:r>
              <a:rPr lang="en-US" sz="2800" dirty="0"/>
              <a:t>lifetime risk of maternal mortality for a woman living in sub-Saharan Africa is over 47 times greater than for a woman living in the United States</a:t>
            </a:r>
            <a:r>
              <a:rPr lang="en-US" sz="2800" dirty="0" smtClean="0"/>
              <a:t>. </a:t>
            </a:r>
            <a:endParaRPr lang="en-US" sz="2800" dirty="0"/>
          </a:p>
        </p:txBody>
      </p:sp>
      <p:pic>
        <p:nvPicPr>
          <p:cNvPr id="4" name="Picture 3"/>
          <p:cNvPicPr>
            <a:picLocks noChangeAspect="1"/>
          </p:cNvPicPr>
          <p:nvPr/>
        </p:nvPicPr>
        <p:blipFill>
          <a:blip r:embed="rId2"/>
          <a:stretch>
            <a:fillRect/>
          </a:stretch>
        </p:blipFill>
        <p:spPr>
          <a:xfrm>
            <a:off x="8896350" y="3153244"/>
            <a:ext cx="3295650" cy="3590925"/>
          </a:xfrm>
          <a:prstGeom prst="rect">
            <a:avLst/>
          </a:prstGeom>
        </p:spPr>
      </p:pic>
    </p:spTree>
    <p:extLst>
      <p:ext uri="{BB962C8B-B14F-4D97-AF65-F5344CB8AC3E}">
        <p14:creationId xmlns:p14="http://schemas.microsoft.com/office/powerpoint/2010/main" val="242424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mortality</a:t>
            </a:r>
            <a:endParaRPr lang="en-US" dirty="0"/>
          </a:p>
        </p:txBody>
      </p:sp>
      <p:sp>
        <p:nvSpPr>
          <p:cNvPr id="3" name="Content Placeholder 2"/>
          <p:cNvSpPr>
            <a:spLocks noGrp="1"/>
          </p:cNvSpPr>
          <p:nvPr>
            <p:ph idx="1"/>
          </p:nvPr>
        </p:nvSpPr>
        <p:spPr>
          <a:xfrm>
            <a:off x="913795" y="1571223"/>
            <a:ext cx="10353762" cy="5286777"/>
          </a:xfrm>
        </p:spPr>
        <p:txBody>
          <a:bodyPr>
            <a:normAutofit/>
          </a:bodyPr>
          <a:lstStyle/>
          <a:p>
            <a:r>
              <a:rPr lang="en-US" sz="2400" dirty="0"/>
              <a:t>Key drivers of inequity in coverage and access to quality services may </a:t>
            </a:r>
            <a:r>
              <a:rPr lang="en-US" sz="2400" dirty="0" smtClean="0"/>
              <a:t>include:</a:t>
            </a:r>
          </a:p>
          <a:p>
            <a:pPr lvl="1"/>
            <a:r>
              <a:rPr lang="en-US" sz="2400" dirty="0" smtClean="0"/>
              <a:t> poverty</a:t>
            </a:r>
          </a:p>
          <a:p>
            <a:pPr lvl="1"/>
            <a:r>
              <a:rPr lang="en-US" sz="2400" dirty="0" smtClean="0"/>
              <a:t>cultural </a:t>
            </a:r>
            <a:r>
              <a:rPr lang="en-US" sz="2400" dirty="0"/>
              <a:t>and gender </a:t>
            </a:r>
            <a:r>
              <a:rPr lang="en-US" sz="2400" dirty="0" smtClean="0"/>
              <a:t>norms</a:t>
            </a:r>
          </a:p>
          <a:p>
            <a:pPr lvl="1"/>
            <a:r>
              <a:rPr lang="en-US" sz="2400" dirty="0" smtClean="0"/>
              <a:t>Age</a:t>
            </a:r>
          </a:p>
          <a:p>
            <a:pPr lvl="1"/>
            <a:r>
              <a:rPr lang="en-US" sz="2400" dirty="0" smtClean="0"/>
              <a:t>Ethnicity</a:t>
            </a:r>
          </a:p>
          <a:p>
            <a:pPr lvl="1"/>
            <a:r>
              <a:rPr lang="en-US" sz="2400" dirty="0" smtClean="0"/>
              <a:t>Religion</a:t>
            </a:r>
          </a:p>
          <a:p>
            <a:pPr lvl="1"/>
            <a:r>
              <a:rPr lang="en-US" sz="2400" dirty="0" smtClean="0"/>
              <a:t>economic status</a:t>
            </a:r>
          </a:p>
          <a:p>
            <a:pPr lvl="1"/>
            <a:r>
              <a:rPr lang="en-US" sz="2400" dirty="0" smtClean="0"/>
              <a:t>social stigma</a:t>
            </a:r>
          </a:p>
          <a:p>
            <a:pPr lvl="1"/>
            <a:r>
              <a:rPr lang="en-US" sz="2400" dirty="0" smtClean="0"/>
              <a:t>geographical location</a:t>
            </a:r>
            <a:endParaRPr lang="en-US" sz="2400" dirty="0"/>
          </a:p>
        </p:txBody>
      </p:sp>
      <p:pic>
        <p:nvPicPr>
          <p:cNvPr id="4" name="Picture 3"/>
          <p:cNvPicPr>
            <a:picLocks noChangeAspect="1"/>
          </p:cNvPicPr>
          <p:nvPr/>
        </p:nvPicPr>
        <p:blipFill>
          <a:blip r:embed="rId2"/>
          <a:stretch>
            <a:fillRect/>
          </a:stretch>
        </p:blipFill>
        <p:spPr>
          <a:xfrm>
            <a:off x="6550852" y="2525298"/>
            <a:ext cx="4010025" cy="3743325"/>
          </a:xfrm>
          <a:prstGeom prst="rect">
            <a:avLst/>
          </a:prstGeom>
        </p:spPr>
      </p:pic>
    </p:spTree>
    <p:extLst>
      <p:ext uri="{BB962C8B-B14F-4D97-AF65-F5344CB8AC3E}">
        <p14:creationId xmlns:p14="http://schemas.microsoft.com/office/powerpoint/2010/main" val="241357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06096" y="2070307"/>
            <a:ext cx="5961460" cy="3695136"/>
          </a:xfrm>
        </p:spPr>
        <p:txBody>
          <a:bodyPr>
            <a:normAutofit/>
          </a:bodyPr>
          <a:lstStyle/>
          <a:p>
            <a:r>
              <a:rPr lang="en-US" sz="3200" dirty="0"/>
              <a:t>Preventable death and suffering persists due to a myriad of factors, including a failure to provide quality services and a woman’s lack of agency to utilize </a:t>
            </a:r>
            <a:r>
              <a:rPr lang="en-US" sz="3200" dirty="0" smtClean="0"/>
              <a:t>services</a:t>
            </a:r>
            <a:endParaRPr lang="en-US" sz="3200" dirty="0"/>
          </a:p>
        </p:txBody>
      </p:sp>
      <p:pic>
        <p:nvPicPr>
          <p:cNvPr id="4" name="Picture 3"/>
          <p:cNvPicPr>
            <a:picLocks noChangeAspect="1"/>
          </p:cNvPicPr>
          <p:nvPr/>
        </p:nvPicPr>
        <p:blipFill>
          <a:blip r:embed="rId2"/>
          <a:stretch>
            <a:fillRect/>
          </a:stretch>
        </p:blipFill>
        <p:spPr>
          <a:xfrm>
            <a:off x="359065" y="2240924"/>
            <a:ext cx="4652329" cy="3939138"/>
          </a:xfrm>
          <a:prstGeom prst="rect">
            <a:avLst/>
          </a:prstGeom>
        </p:spPr>
      </p:pic>
    </p:spTree>
    <p:extLst>
      <p:ext uri="{BB962C8B-B14F-4D97-AF65-F5344CB8AC3E}">
        <p14:creationId xmlns:p14="http://schemas.microsoft.com/office/powerpoint/2010/main" val="367881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39403" y="118363"/>
            <a:ext cx="9066727" cy="6476233"/>
          </a:xfrm>
          <a:prstGeom prst="rect">
            <a:avLst/>
          </a:prstGeom>
        </p:spPr>
      </p:pic>
    </p:spTree>
    <p:extLst>
      <p:ext uri="{BB962C8B-B14F-4D97-AF65-F5344CB8AC3E}">
        <p14:creationId xmlns:p14="http://schemas.microsoft.com/office/powerpoint/2010/main" val="126818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96981" y="146211"/>
            <a:ext cx="8165816" cy="6711789"/>
          </a:xfrm>
          <a:prstGeom prst="rect">
            <a:avLst/>
          </a:prstGeom>
        </p:spPr>
      </p:pic>
    </p:spTree>
    <p:extLst>
      <p:ext uri="{BB962C8B-B14F-4D97-AF65-F5344CB8AC3E}">
        <p14:creationId xmlns:p14="http://schemas.microsoft.com/office/powerpoint/2010/main" val="363574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Causes of Maternal Death</a:t>
            </a:r>
            <a:endParaRPr lang="en-US" dirty="0"/>
          </a:p>
        </p:txBody>
      </p:sp>
      <p:sp>
        <p:nvSpPr>
          <p:cNvPr id="3" name="Content Placeholder 2"/>
          <p:cNvSpPr>
            <a:spLocks noGrp="1"/>
          </p:cNvSpPr>
          <p:nvPr>
            <p:ph idx="1"/>
          </p:nvPr>
        </p:nvSpPr>
        <p:spPr>
          <a:xfrm>
            <a:off x="913794" y="2096064"/>
            <a:ext cx="10535523" cy="3695136"/>
          </a:xfrm>
        </p:spPr>
        <p:txBody>
          <a:bodyPr>
            <a:noAutofit/>
          </a:bodyPr>
          <a:lstStyle/>
          <a:p>
            <a:r>
              <a:rPr lang="en-US" dirty="0"/>
              <a:t>obstetric hemorrhage (primarily </a:t>
            </a:r>
            <a:r>
              <a:rPr lang="en-US" dirty="0" smtClean="0"/>
              <a:t>postpartum)</a:t>
            </a:r>
          </a:p>
          <a:p>
            <a:r>
              <a:rPr lang="en-US" dirty="0" smtClean="0"/>
              <a:t>severe pre-eclampsia :</a:t>
            </a:r>
            <a:r>
              <a:rPr lang="en-US" dirty="0" smtClean="0">
                <a:effectLst/>
              </a:rPr>
              <a:t>a </a:t>
            </a:r>
            <a:r>
              <a:rPr lang="en-US" dirty="0">
                <a:effectLst/>
              </a:rPr>
              <a:t>condition of </a:t>
            </a:r>
            <a:r>
              <a:rPr lang="en-US" dirty="0">
                <a:effectLst/>
                <a:hlinkClick r:id="rId2"/>
              </a:rPr>
              <a:t>pregnancy</a:t>
            </a:r>
            <a:r>
              <a:rPr lang="en-US" dirty="0">
                <a:effectLst/>
              </a:rPr>
              <a:t> characterized by </a:t>
            </a:r>
            <a:r>
              <a:rPr lang="en-US" dirty="0">
                <a:effectLst/>
                <a:hlinkClick r:id="rId3"/>
              </a:rPr>
              <a:t>high blood pressure</a:t>
            </a:r>
            <a:r>
              <a:rPr lang="en-US" dirty="0">
                <a:effectLst/>
              </a:rPr>
              <a:t>(</a:t>
            </a:r>
            <a:r>
              <a:rPr lang="en-US" dirty="0">
                <a:effectLst/>
                <a:hlinkClick r:id="rId3"/>
              </a:rPr>
              <a:t>hypertension</a:t>
            </a:r>
            <a:r>
              <a:rPr lang="en-US" dirty="0">
                <a:effectLst/>
              </a:rPr>
              <a:t>) and </a:t>
            </a:r>
            <a:r>
              <a:rPr lang="en-US" dirty="0">
                <a:effectLst/>
                <a:hlinkClick r:id="rId4"/>
              </a:rPr>
              <a:t>protein in the urine</a:t>
            </a:r>
            <a:r>
              <a:rPr lang="en-US" dirty="0">
                <a:effectLst/>
              </a:rPr>
              <a:t> (</a:t>
            </a:r>
            <a:r>
              <a:rPr lang="en-US" u="sng" dirty="0" smtClean="0">
                <a:effectLst/>
                <a:hlinkClick r:id="rId4"/>
              </a:rPr>
              <a:t>proteinuria</a:t>
            </a:r>
            <a:endParaRPr lang="en-US" dirty="0">
              <a:effectLst/>
            </a:endParaRPr>
          </a:p>
          <a:p>
            <a:r>
              <a:rPr lang="en-US" dirty="0" smtClean="0"/>
              <a:t>Eclampsia: </a:t>
            </a:r>
            <a:r>
              <a:rPr lang="en-US" dirty="0">
                <a:effectLst/>
              </a:rPr>
              <a:t>the development of </a:t>
            </a:r>
            <a:r>
              <a:rPr lang="en-US" dirty="0">
                <a:effectLst/>
                <a:hlinkClick r:id="rId5"/>
              </a:rPr>
              <a:t>seizures</a:t>
            </a:r>
            <a:r>
              <a:rPr lang="en-US" dirty="0">
                <a:effectLst/>
              </a:rPr>
              <a:t> in a woman with severe preeclampsia. It has a 2% mortality (death) rate.</a:t>
            </a:r>
            <a:endParaRPr lang="en-US" dirty="0" smtClean="0"/>
          </a:p>
          <a:p>
            <a:r>
              <a:rPr lang="en-US" dirty="0" smtClean="0"/>
              <a:t>puerperal sepsis: any </a:t>
            </a:r>
            <a:r>
              <a:rPr lang="en-US" dirty="0" smtClean="0">
                <a:effectLst/>
              </a:rPr>
              <a:t>bacterial</a:t>
            </a:r>
            <a:r>
              <a:rPr lang="en-US" dirty="0">
                <a:effectLst/>
              </a:rPr>
              <a:t> </a:t>
            </a:r>
            <a:r>
              <a:rPr lang="en-US" dirty="0">
                <a:effectLst/>
                <a:hlinkClick r:id="rId6" tooltip="Infection"/>
              </a:rPr>
              <a:t>infection</a:t>
            </a:r>
            <a:r>
              <a:rPr lang="en-US" dirty="0">
                <a:effectLst/>
              </a:rPr>
              <a:t> of the </a:t>
            </a:r>
            <a:r>
              <a:rPr lang="en-US" dirty="0">
                <a:effectLst/>
                <a:hlinkClick r:id="rId7" tooltip="Female reproductive tract"/>
              </a:rPr>
              <a:t>female reproductive tract</a:t>
            </a:r>
            <a:r>
              <a:rPr lang="en-US" dirty="0">
                <a:effectLst/>
              </a:rPr>
              <a:t> following </a:t>
            </a:r>
            <a:r>
              <a:rPr lang="en-US" dirty="0">
                <a:effectLst/>
                <a:hlinkClick r:id="rId8" tooltip="Childbirth"/>
              </a:rPr>
              <a:t>childbirth</a:t>
            </a:r>
            <a:r>
              <a:rPr lang="en-US" dirty="0">
                <a:effectLst/>
              </a:rPr>
              <a:t> or </a:t>
            </a:r>
            <a:r>
              <a:rPr lang="en-US" dirty="0" err="1" smtClean="0">
                <a:effectLst/>
                <a:hlinkClick r:id="rId9" tooltip="Miscarriage"/>
              </a:rPr>
              <a:t>miscarriage</a:t>
            </a:r>
            <a:r>
              <a:rPr lang="en-US" dirty="0" err="1" smtClean="0">
                <a:effectLst/>
              </a:rPr>
              <a:t>.Signs</a:t>
            </a:r>
            <a:r>
              <a:rPr lang="en-US" dirty="0" smtClean="0">
                <a:effectLst/>
              </a:rPr>
              <a:t> </a:t>
            </a:r>
            <a:r>
              <a:rPr lang="en-US" dirty="0">
                <a:effectLst/>
              </a:rPr>
              <a:t>and symptoms usually include a </a:t>
            </a:r>
            <a:r>
              <a:rPr lang="en-US" dirty="0">
                <a:effectLst/>
                <a:hlinkClick r:id="rId10" tooltip="Fever"/>
              </a:rPr>
              <a:t>fever</a:t>
            </a:r>
            <a:r>
              <a:rPr lang="en-US" dirty="0">
                <a:effectLst/>
              </a:rPr>
              <a:t> greater than 38.0 °C (100.4 °F), chills, lower abdominal pain, and possibly bad-smelling </a:t>
            </a:r>
            <a:r>
              <a:rPr lang="en-US" u="sng" dirty="0">
                <a:effectLst/>
                <a:hlinkClick r:id="rId11" tooltip="Vaginal discharge"/>
              </a:rPr>
              <a:t>vaginal discharge</a:t>
            </a:r>
            <a:endParaRPr lang="en-US" dirty="0"/>
          </a:p>
          <a:p>
            <a:r>
              <a:rPr lang="en-US" dirty="0" smtClean="0"/>
              <a:t>unsafe </a:t>
            </a:r>
            <a:r>
              <a:rPr lang="en-US" dirty="0"/>
              <a:t>abortion </a:t>
            </a:r>
            <a:endParaRPr lang="en-US" dirty="0"/>
          </a:p>
        </p:txBody>
      </p:sp>
    </p:spTree>
    <p:extLst>
      <p:ext uri="{BB962C8B-B14F-4D97-AF65-F5344CB8AC3E}">
        <p14:creationId xmlns:p14="http://schemas.microsoft.com/office/powerpoint/2010/main" val="43875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Causes of Infant Mortality Worldwide</a:t>
            </a:r>
            <a:br>
              <a:rPr lang="en-US" dirty="0">
                <a:effectLst/>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ffectLst/>
              </a:rPr>
              <a:t>Globally</a:t>
            </a:r>
            <a:r>
              <a:rPr lang="en-US" dirty="0">
                <a:effectLst/>
              </a:rPr>
              <a:t>, the top five causes of infant death in 2010 </a:t>
            </a:r>
            <a:endParaRPr lang="en-US" dirty="0" smtClean="0">
              <a:effectLst/>
            </a:endParaRPr>
          </a:p>
          <a:p>
            <a:r>
              <a:rPr lang="en-US" dirty="0" smtClean="0">
                <a:effectLst/>
              </a:rPr>
              <a:t>Neonatal </a:t>
            </a:r>
            <a:r>
              <a:rPr lang="en-US" dirty="0">
                <a:effectLst/>
              </a:rPr>
              <a:t>encephalopathy </a:t>
            </a:r>
            <a:r>
              <a:rPr lang="en-US" dirty="0" smtClean="0">
                <a:effectLst/>
              </a:rPr>
              <a:t>-problems </a:t>
            </a:r>
            <a:r>
              <a:rPr lang="en-US" dirty="0">
                <a:effectLst/>
              </a:rPr>
              <a:t>with brain function after birth. Neonatal encephalopathy usually results from birth trauma or a lack of oxygen to the baby during birth.</a:t>
            </a:r>
            <a:br>
              <a:rPr lang="en-US" dirty="0">
                <a:effectLst/>
              </a:rPr>
            </a:br>
            <a:endParaRPr lang="en-US" dirty="0">
              <a:effectLst/>
            </a:endParaRPr>
          </a:p>
          <a:p>
            <a:r>
              <a:rPr lang="en-US" dirty="0">
                <a:effectLst/>
              </a:rPr>
              <a:t>Infections, especially blood infections </a:t>
            </a:r>
            <a:br>
              <a:rPr lang="en-US" dirty="0">
                <a:effectLst/>
              </a:rPr>
            </a:br>
            <a:endParaRPr lang="en-US" dirty="0">
              <a:effectLst/>
            </a:endParaRPr>
          </a:p>
          <a:p>
            <a:r>
              <a:rPr lang="en-US" dirty="0">
                <a:effectLst/>
              </a:rPr>
              <a:t>Complications of preterm birth</a:t>
            </a:r>
            <a:br>
              <a:rPr lang="en-US" dirty="0">
                <a:effectLst/>
              </a:rPr>
            </a:br>
            <a:endParaRPr lang="en-US" dirty="0">
              <a:effectLst/>
            </a:endParaRPr>
          </a:p>
          <a:p>
            <a:r>
              <a:rPr lang="en-US" dirty="0">
                <a:effectLst/>
              </a:rPr>
              <a:t>Lower respiratory infections (such as flu and pneumonia)</a:t>
            </a:r>
            <a:br>
              <a:rPr lang="en-US" dirty="0">
                <a:effectLst/>
              </a:rPr>
            </a:br>
            <a:endParaRPr lang="en-US" dirty="0">
              <a:effectLst/>
            </a:endParaRPr>
          </a:p>
          <a:p>
            <a:r>
              <a:rPr lang="en-US" dirty="0">
                <a:effectLst/>
              </a:rPr>
              <a:t>Diarrheal diseases</a:t>
            </a:r>
          </a:p>
          <a:p>
            <a:endParaRPr lang="en-US" dirty="0"/>
          </a:p>
        </p:txBody>
      </p:sp>
    </p:spTree>
    <p:extLst>
      <p:ext uri="{BB962C8B-B14F-4D97-AF65-F5344CB8AC3E}">
        <p14:creationId xmlns:p14="http://schemas.microsoft.com/office/powerpoint/2010/main" val="273115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effectLst/>
              </a:rPr>
              <a:t>Infant mortality</a:t>
            </a:r>
            <a:br>
              <a:rPr lang="en-US" dirty="0">
                <a:effectLst/>
              </a:rPr>
            </a:br>
            <a:r>
              <a:rPr lang="en-US" dirty="0">
                <a:effectLst/>
              </a:rPr>
              <a:t>Situation and trends</a:t>
            </a:r>
            <a:br>
              <a:rPr lang="en-US" dirty="0">
                <a:effectLst/>
              </a:rPr>
            </a:br>
            <a:endParaRPr lang="en-US" dirty="0"/>
          </a:p>
        </p:txBody>
      </p:sp>
      <p:sp>
        <p:nvSpPr>
          <p:cNvPr id="3" name="Content Placeholder 2"/>
          <p:cNvSpPr>
            <a:spLocks noGrp="1"/>
          </p:cNvSpPr>
          <p:nvPr>
            <p:ph idx="1"/>
          </p:nvPr>
        </p:nvSpPr>
        <p:spPr>
          <a:xfrm>
            <a:off x="913795" y="1571222"/>
            <a:ext cx="10353762" cy="4219977"/>
          </a:xfrm>
        </p:spPr>
        <p:txBody>
          <a:bodyPr>
            <a:normAutofit/>
          </a:bodyPr>
          <a:lstStyle/>
          <a:p>
            <a:pPr fontAlgn="base"/>
            <a:r>
              <a:rPr lang="en-US" dirty="0" smtClean="0">
                <a:effectLst/>
              </a:rPr>
              <a:t>In </a:t>
            </a:r>
            <a:r>
              <a:rPr lang="en-US" dirty="0">
                <a:effectLst/>
              </a:rPr>
              <a:t>2016, 4.2 million (75% of all under-five deaths) occurred within the first year of life.</a:t>
            </a:r>
          </a:p>
          <a:p>
            <a:pPr fontAlgn="base"/>
            <a:r>
              <a:rPr lang="en-US" dirty="0">
                <a:effectLst/>
              </a:rPr>
              <a:t>The risk of a child dying before completing the first year of age was highest in the WHO African Region (52 per 1000 live births), over six times higher than that in the WHO European Region (8 per 1000 live births).</a:t>
            </a:r>
          </a:p>
          <a:p>
            <a:pPr fontAlgn="base"/>
            <a:r>
              <a:rPr lang="en-US" dirty="0" smtClean="0">
                <a:effectLst/>
              </a:rPr>
              <a:t>The infant </a:t>
            </a:r>
            <a:r>
              <a:rPr lang="en-US" dirty="0">
                <a:effectLst/>
              </a:rPr>
              <a:t>mortality rate </a:t>
            </a:r>
            <a:r>
              <a:rPr lang="en-US" dirty="0" smtClean="0">
                <a:effectLst/>
              </a:rPr>
              <a:t>globally: </a:t>
            </a:r>
          </a:p>
          <a:p>
            <a:pPr lvl="1" fontAlgn="base"/>
            <a:r>
              <a:rPr lang="en-US" sz="2000" dirty="0" smtClean="0">
                <a:effectLst/>
              </a:rPr>
              <a:t>1990: 64.8 </a:t>
            </a:r>
            <a:r>
              <a:rPr lang="en-US" sz="2000" dirty="0">
                <a:effectLst/>
              </a:rPr>
              <a:t>deaths per 1000 live births </a:t>
            </a:r>
            <a:endParaRPr lang="en-US" sz="2000" dirty="0" smtClean="0">
              <a:effectLst/>
            </a:endParaRPr>
          </a:p>
          <a:p>
            <a:pPr lvl="1" fontAlgn="base"/>
            <a:r>
              <a:rPr lang="en-US" sz="2000" dirty="0" smtClean="0">
                <a:effectLst/>
              </a:rPr>
              <a:t>2016: 30.5 </a:t>
            </a:r>
            <a:r>
              <a:rPr lang="en-US" sz="2000" dirty="0">
                <a:effectLst/>
              </a:rPr>
              <a:t>deaths per 1000 live births </a:t>
            </a:r>
            <a:endParaRPr lang="en-US" sz="2000" dirty="0" smtClean="0">
              <a:effectLst/>
            </a:endParaRPr>
          </a:p>
          <a:p>
            <a:pPr lvl="1" fontAlgn="base"/>
            <a:r>
              <a:rPr lang="en-US" sz="2000" dirty="0" smtClean="0">
                <a:effectLst/>
              </a:rPr>
              <a:t>Annual </a:t>
            </a:r>
            <a:r>
              <a:rPr lang="en-US" sz="2000" dirty="0">
                <a:effectLst/>
              </a:rPr>
              <a:t>infant deaths have declined from </a:t>
            </a:r>
            <a:endParaRPr lang="en-US" sz="2000" dirty="0" smtClean="0">
              <a:effectLst/>
            </a:endParaRPr>
          </a:p>
          <a:p>
            <a:pPr marL="457200" lvl="1" indent="0" fontAlgn="base">
              <a:buNone/>
            </a:pPr>
            <a:r>
              <a:rPr lang="en-US" sz="2000" dirty="0">
                <a:effectLst/>
              </a:rPr>
              <a:t> </a:t>
            </a:r>
            <a:r>
              <a:rPr lang="en-US" sz="2000" dirty="0" smtClean="0">
                <a:effectLst/>
              </a:rPr>
              <a:t>     8.8 </a:t>
            </a:r>
            <a:r>
              <a:rPr lang="en-US" sz="2000" dirty="0">
                <a:effectLst/>
              </a:rPr>
              <a:t>million in 1990 to 4.2 million in 2016.</a:t>
            </a:r>
          </a:p>
          <a:p>
            <a:endParaRPr lang="en-US" dirty="0"/>
          </a:p>
        </p:txBody>
      </p:sp>
      <p:pic>
        <p:nvPicPr>
          <p:cNvPr id="1026" name="Picture 2" descr="https://gdb.voanews.com/DD77F71B-2DDB-476A-B16F-ADC9C2516F8B_w1023_r1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147" y="3293443"/>
            <a:ext cx="5138868" cy="288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12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32</TotalTime>
  <Words>296</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Bookman Old Style</vt:lpstr>
      <vt:lpstr>Rockwell</vt:lpstr>
      <vt:lpstr>Damask</vt:lpstr>
      <vt:lpstr>Maternal and child mortality</vt:lpstr>
      <vt:lpstr>MaternaL Mortality</vt:lpstr>
      <vt:lpstr>Maternal mortality</vt:lpstr>
      <vt:lpstr>PowerPoint Presentation</vt:lpstr>
      <vt:lpstr>PowerPoint Presentation</vt:lpstr>
      <vt:lpstr>PowerPoint Presentation</vt:lpstr>
      <vt:lpstr>Main Causes of Maternal Death</vt:lpstr>
      <vt:lpstr>Causes of Infant Mortality Worldwide </vt:lpstr>
      <vt:lpstr>Infant mortality Situation and trends </vt:lpstr>
      <vt:lpstr>PowerPoint Presentation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and child mortality</dc:title>
  <dc:creator>DiLuglio, Nicole J</dc:creator>
  <cp:lastModifiedBy>DiLuglio, Nicole J</cp:lastModifiedBy>
  <cp:revision>9</cp:revision>
  <dcterms:created xsi:type="dcterms:W3CDTF">2017-11-01T14:44:04Z</dcterms:created>
  <dcterms:modified xsi:type="dcterms:W3CDTF">2017-11-01T15:16:53Z</dcterms:modified>
</cp:coreProperties>
</file>