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66" r:id="rId2"/>
    <p:sldId id="308" r:id="rId3"/>
    <p:sldId id="368" r:id="rId4"/>
    <p:sldId id="369" r:id="rId5"/>
    <p:sldId id="370" r:id="rId6"/>
    <p:sldId id="371" r:id="rId7"/>
    <p:sldId id="380" r:id="rId8"/>
    <p:sldId id="372" r:id="rId9"/>
    <p:sldId id="373" r:id="rId10"/>
    <p:sldId id="381" r:id="rId11"/>
    <p:sldId id="374" r:id="rId12"/>
    <p:sldId id="375" r:id="rId13"/>
    <p:sldId id="377" r:id="rId14"/>
    <p:sldId id="376" r:id="rId15"/>
    <p:sldId id="378" r:id="rId16"/>
    <p:sldId id="382" r:id="rId17"/>
    <p:sldId id="383" r:id="rId18"/>
    <p:sldId id="384" r:id="rId19"/>
    <p:sldId id="386" r:id="rId20"/>
    <p:sldId id="385" r:id="rId21"/>
  </p:sldIdLst>
  <p:sldSz cx="9144000" cy="6858000" type="screen4x3"/>
  <p:notesSz cx="7010400" cy="93726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514C"/>
    <a:srgbClr val="2F98CA"/>
    <a:srgbClr val="CE0C38"/>
    <a:srgbClr val="451A60"/>
    <a:srgbClr val="2D5D2D"/>
    <a:srgbClr val="59AE5D"/>
    <a:srgbClr val="725F3B"/>
    <a:srgbClr val="443F34"/>
    <a:srgbClr val="AB8038"/>
    <a:srgbClr val="1A5D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29" autoAdjust="0"/>
    <p:restoredTop sz="83595" autoAdjust="0"/>
  </p:normalViewPr>
  <p:slideViewPr>
    <p:cSldViewPr snapToGrid="0" snapToObjects="1">
      <p:cViewPr>
        <p:scale>
          <a:sx n="68" d="100"/>
          <a:sy n="68" d="100"/>
        </p:scale>
        <p:origin x="1428" y="-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8" d="100"/>
          <a:sy n="68" d="100"/>
        </p:scale>
        <p:origin x="325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8630"/>
          </a:xfrm>
          <a:prstGeom prst="rect">
            <a:avLst/>
          </a:prstGeom>
        </p:spPr>
        <p:txBody>
          <a:bodyPr vert="horz" lIns="93616" tIns="46808" rIns="93616" bIns="4680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8630"/>
          </a:xfrm>
          <a:prstGeom prst="rect">
            <a:avLst/>
          </a:prstGeom>
        </p:spPr>
        <p:txBody>
          <a:bodyPr vert="horz" lIns="93616" tIns="46808" rIns="93616" bIns="46808" rtlCol="0"/>
          <a:lstStyle>
            <a:lvl1pPr algn="r">
              <a:defRPr sz="1200"/>
            </a:lvl1pPr>
          </a:lstStyle>
          <a:p>
            <a:fld id="{9C366F83-32AF-E34F-B598-04F286E3EA36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02343"/>
            <a:ext cx="3037840" cy="468630"/>
          </a:xfrm>
          <a:prstGeom prst="rect">
            <a:avLst/>
          </a:prstGeom>
        </p:spPr>
        <p:txBody>
          <a:bodyPr vert="horz" lIns="93616" tIns="46808" rIns="93616" bIns="4680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902343"/>
            <a:ext cx="3037840" cy="468630"/>
          </a:xfrm>
          <a:prstGeom prst="rect">
            <a:avLst/>
          </a:prstGeom>
        </p:spPr>
        <p:txBody>
          <a:bodyPr vert="horz" lIns="93616" tIns="46808" rIns="93616" bIns="46808" rtlCol="0" anchor="b"/>
          <a:lstStyle>
            <a:lvl1pPr algn="r">
              <a:defRPr sz="1200"/>
            </a:lvl1pPr>
          </a:lstStyle>
          <a:p>
            <a:fld id="{BA28A276-C891-7248-B0D1-0EF9ECA0C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1801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8630"/>
          </a:xfrm>
          <a:prstGeom prst="rect">
            <a:avLst/>
          </a:prstGeom>
        </p:spPr>
        <p:txBody>
          <a:bodyPr vert="horz" lIns="93616" tIns="46808" rIns="93616" bIns="4680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8630"/>
          </a:xfrm>
          <a:prstGeom prst="rect">
            <a:avLst/>
          </a:prstGeom>
        </p:spPr>
        <p:txBody>
          <a:bodyPr vert="horz" lIns="93616" tIns="46808" rIns="93616" bIns="46808" rtlCol="0"/>
          <a:lstStyle>
            <a:lvl1pPr algn="r">
              <a:defRPr sz="1200"/>
            </a:lvl1pPr>
          </a:lstStyle>
          <a:p>
            <a:fld id="{9EAFF9CB-B3D6-E14F-A13A-B62CD33B5EAC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703263"/>
            <a:ext cx="4686300" cy="3514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616" tIns="46808" rIns="93616" bIns="4680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51985"/>
            <a:ext cx="5608320" cy="4217670"/>
          </a:xfrm>
          <a:prstGeom prst="rect">
            <a:avLst/>
          </a:prstGeom>
        </p:spPr>
        <p:txBody>
          <a:bodyPr vert="horz" lIns="93616" tIns="46808" rIns="93616" bIns="4680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02343"/>
            <a:ext cx="3037840" cy="468630"/>
          </a:xfrm>
          <a:prstGeom prst="rect">
            <a:avLst/>
          </a:prstGeom>
        </p:spPr>
        <p:txBody>
          <a:bodyPr vert="horz" lIns="93616" tIns="46808" rIns="93616" bIns="4680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902343"/>
            <a:ext cx="3037840" cy="468630"/>
          </a:xfrm>
          <a:prstGeom prst="rect">
            <a:avLst/>
          </a:prstGeom>
        </p:spPr>
        <p:txBody>
          <a:bodyPr vert="horz" lIns="93616" tIns="46808" rIns="93616" bIns="46808" rtlCol="0" anchor="b"/>
          <a:lstStyle>
            <a:lvl1pPr algn="r">
              <a:defRPr sz="1200"/>
            </a:lvl1pPr>
          </a:lstStyle>
          <a:p>
            <a:fld id="{F08610DC-2286-7540-BB64-482BC3921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0175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610DC-2286-7540-BB64-482BC3921BD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6301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610DC-2286-7540-BB64-482BC3921BD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6856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Point out what happens to the SE bars.  With a larger</a:t>
            </a:r>
            <a:r>
              <a:rPr lang="en-US" baseline="0" dirty="0" smtClean="0"/>
              <a:t> sample size, you increase the probability of capturing the actual mean.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610DC-2286-7540-BB64-482BC3921BD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6856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Point out what happens to the SE bars.  With a larger</a:t>
            </a:r>
            <a:r>
              <a:rPr lang="en-US" baseline="0" dirty="0" smtClean="0"/>
              <a:t> sample size, you increase the probability of capturing the actual mean.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610DC-2286-7540-BB64-482BC3921BD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6856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Point out what happens to the SE bars.  With a larger</a:t>
            </a:r>
            <a:r>
              <a:rPr lang="en-US" baseline="0" dirty="0" smtClean="0"/>
              <a:t> sample size, you increase the probability of capturing the actual mean.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610DC-2286-7540-BB64-482BC3921BD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6856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Point out what happens to the SE bars.  With a larger</a:t>
            </a:r>
            <a:r>
              <a:rPr lang="en-US" baseline="0" dirty="0" smtClean="0"/>
              <a:t> sample size, you increase the probability of capturing the actual mean.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610DC-2286-7540-BB64-482BC3921BD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6856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Point out what happens to the SE bars.  With a larger</a:t>
            </a:r>
            <a:r>
              <a:rPr lang="en-US" baseline="0" dirty="0" smtClean="0"/>
              <a:t> sample size, you increase the probability of capturing the actual mean.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610DC-2286-7540-BB64-482BC3921BD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6856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Point out what happens to the SE bars.  With a larger</a:t>
            </a:r>
            <a:r>
              <a:rPr lang="en-US" baseline="0" dirty="0" smtClean="0"/>
              <a:t> sample size, you increase the probability of capturing the actual mean.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610DC-2286-7540-BB64-482BC3921BD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6856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610DC-2286-7540-BB64-482BC3921BD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6856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610DC-2286-7540-BB64-482BC3921BD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6856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610DC-2286-7540-BB64-482BC3921BD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685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610DC-2286-7540-BB64-482BC3921BD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6856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610DC-2286-7540-BB64-482BC3921BD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6856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610DC-2286-7540-BB64-482BC3921BD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6856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610DC-2286-7540-BB64-482BC3921BD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6856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610DC-2286-7540-BB64-482BC3921BD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6856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610DC-2286-7540-BB64-482BC3921BD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6856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610DC-2286-7540-BB64-482BC3921BD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6856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Point out what happens to the SE bars.  With a larger</a:t>
            </a:r>
            <a:r>
              <a:rPr lang="en-US" baseline="0" dirty="0" smtClean="0"/>
              <a:t> sample size, you increase the probability of capturing the actual mean.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610DC-2286-7540-BB64-482BC3921BD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6856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610DC-2286-7540-BB64-482BC3921BD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685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MSI 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/>
          <a:srcRect t="4862"/>
          <a:stretch/>
        </p:blipFill>
        <p:spPr>
          <a:xfrm>
            <a:off x="0" y="-1"/>
            <a:ext cx="9144000" cy="3566161"/>
          </a:xfrm>
          <a:prstGeom prst="rect">
            <a:avLst/>
          </a:prstGeom>
        </p:spPr>
      </p:pic>
      <p:pic>
        <p:nvPicPr>
          <p:cNvPr id="6" name="Picture 5" descr="NMSI-Logo-CMYK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514" y="5921744"/>
            <a:ext cx="2201127" cy="575228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3481715"/>
            <a:ext cx="9144000" cy="166999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538638"/>
      </p:ext>
    </p:extLst>
  </p:cSld>
  <p:clrMapOvr>
    <a:masterClrMapping/>
  </p:clrMapOvr>
  <p:transition spd="slow">
    <p:wipe/>
    <p:sndAc>
      <p:stSnd>
        <p:snd r:embed="rId1" name="camera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MSI 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674"/>
                    </a14:imgEffect>
                    <a14:imgEffect>
                      <a14:brightnessContrast bright="3000"/>
                    </a14:imgEffect>
                  </a14:imgLayer>
                </a14:imgProps>
              </a:ext>
            </a:extLst>
          </a:blip>
          <a:srcRect b="4310"/>
          <a:stretch/>
        </p:blipFill>
        <p:spPr>
          <a:xfrm>
            <a:off x="0" y="0"/>
            <a:ext cx="9144000" cy="3524250"/>
          </a:xfrm>
          <a:prstGeom prst="rect">
            <a:avLst/>
          </a:prstGeom>
        </p:spPr>
      </p:pic>
      <p:pic>
        <p:nvPicPr>
          <p:cNvPr id="6" name="Picture 5" descr="NMSI-Logo-CMYK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514" y="5921744"/>
            <a:ext cx="2201127" cy="57522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3481715"/>
            <a:ext cx="9144000" cy="166999"/>
          </a:xfrm>
          <a:prstGeom prst="rect">
            <a:avLst/>
          </a:prstGeom>
          <a:solidFill>
            <a:srgbClr val="451A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856291"/>
      </p:ext>
    </p:extLst>
  </p:cSld>
  <p:clrMapOvr>
    <a:masterClrMapping/>
  </p:clrMapOvr>
  <p:transition spd="slow">
    <p:wipe/>
    <p:sndAc>
      <p:stSnd>
        <p:snd r:embed="rId1" name="camera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MSI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508751"/>
            <a:ext cx="9144000" cy="365124"/>
          </a:xfrm>
          <a:prstGeom prst="rect">
            <a:avLst/>
          </a:prstGeom>
          <a:solidFill>
            <a:srgbClr val="451A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9AE5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26F51-4AE2-2545-BAA8-AA74E4AAA59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1140" y="5600016"/>
            <a:ext cx="892860" cy="89286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-5822"/>
            <a:ext cx="9144000" cy="1402822"/>
          </a:xfrm>
          <a:prstGeom prst="rect">
            <a:avLst/>
          </a:prstGeom>
          <a:solidFill>
            <a:srgbClr val="451A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9AE5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644650"/>
            <a:ext cx="8229600" cy="3956050"/>
          </a:xfrm>
        </p:spPr>
        <p:txBody>
          <a:bodyPr/>
          <a:lstStyle>
            <a:lvl1pPr>
              <a:defRPr>
                <a:solidFill>
                  <a:srgbClr val="000100"/>
                </a:solidFill>
              </a:defRPr>
            </a:lvl1pPr>
            <a:lvl2pPr>
              <a:defRPr>
                <a:solidFill>
                  <a:srgbClr val="000100"/>
                </a:solidFill>
              </a:defRPr>
            </a:lvl2pPr>
            <a:lvl3pPr>
              <a:defRPr>
                <a:solidFill>
                  <a:srgbClr val="000100"/>
                </a:solidFill>
              </a:defRPr>
            </a:lvl3pPr>
            <a:lvl4pPr>
              <a:defRPr>
                <a:solidFill>
                  <a:srgbClr val="000100"/>
                </a:solidFill>
              </a:defRPr>
            </a:lvl4pPr>
            <a:lvl5pPr>
              <a:defRPr>
                <a:solidFill>
                  <a:srgbClr val="0001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203244"/>
      </p:ext>
    </p:extLst>
  </p:cSld>
  <p:clrMapOvr>
    <a:masterClrMapping/>
  </p:clrMapOvr>
  <p:transition spd="slow">
    <p:wipe/>
    <p:sndAc>
      <p:stSnd>
        <p:snd r:embed="rId1" name="camera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MSI Content + 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508751"/>
            <a:ext cx="9144000" cy="365124"/>
          </a:xfrm>
          <a:prstGeom prst="rect">
            <a:avLst/>
          </a:prstGeom>
          <a:solidFill>
            <a:srgbClr val="451A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9AE5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26F51-4AE2-2545-BAA8-AA74E4AAA5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-5822"/>
            <a:ext cx="9144000" cy="1402822"/>
          </a:xfrm>
          <a:prstGeom prst="rect">
            <a:avLst/>
          </a:prstGeom>
          <a:solidFill>
            <a:srgbClr val="451A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9AE5D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1697038"/>
            <a:ext cx="3740150" cy="4598987"/>
          </a:xfrm>
        </p:spPr>
        <p:txBody>
          <a:bodyPr/>
          <a:lstStyle>
            <a:lvl1pPr>
              <a:defRPr>
                <a:solidFill>
                  <a:srgbClr val="000100"/>
                </a:solidFill>
              </a:defRPr>
            </a:lvl1pPr>
            <a:lvl2pPr>
              <a:defRPr>
                <a:solidFill>
                  <a:srgbClr val="000100"/>
                </a:solidFill>
              </a:defRPr>
            </a:lvl2pPr>
            <a:lvl3pPr>
              <a:defRPr>
                <a:solidFill>
                  <a:srgbClr val="000100"/>
                </a:solidFill>
              </a:defRPr>
            </a:lvl3pPr>
            <a:lvl4pPr>
              <a:defRPr>
                <a:solidFill>
                  <a:srgbClr val="000100"/>
                </a:solidFill>
              </a:defRPr>
            </a:lvl4pPr>
            <a:lvl5pPr>
              <a:defRPr>
                <a:solidFill>
                  <a:srgbClr val="0001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1140" y="5600016"/>
            <a:ext cx="892860" cy="892860"/>
          </a:xfrm>
          <a:prstGeom prst="rect">
            <a:avLst/>
          </a:prstGeom>
        </p:spPr>
      </p:pic>
      <p:sp>
        <p:nvSpPr>
          <p:cNvPr id="19" name="Content Placeholder 18"/>
          <p:cNvSpPr>
            <a:spLocks noGrp="1"/>
          </p:cNvSpPr>
          <p:nvPr>
            <p:ph sz="quarter" idx="14"/>
          </p:nvPr>
        </p:nvSpPr>
        <p:spPr>
          <a:xfrm>
            <a:off x="4491038" y="1697038"/>
            <a:ext cx="4195762" cy="3903662"/>
          </a:xfrm>
        </p:spPr>
        <p:txBody>
          <a:bodyPr/>
          <a:lstStyle>
            <a:lvl1pPr>
              <a:defRPr>
                <a:solidFill>
                  <a:srgbClr val="000100"/>
                </a:solidFill>
              </a:defRPr>
            </a:lvl1pPr>
            <a:lvl2pPr>
              <a:defRPr>
                <a:solidFill>
                  <a:srgbClr val="000100"/>
                </a:solidFill>
              </a:defRPr>
            </a:lvl2pPr>
            <a:lvl3pPr>
              <a:defRPr>
                <a:solidFill>
                  <a:srgbClr val="000100"/>
                </a:solidFill>
              </a:defRPr>
            </a:lvl3pPr>
            <a:lvl4pPr>
              <a:defRPr>
                <a:solidFill>
                  <a:srgbClr val="000100"/>
                </a:solidFill>
              </a:defRPr>
            </a:lvl4pPr>
            <a:lvl5pPr>
              <a:defRPr>
                <a:solidFill>
                  <a:srgbClr val="0001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729763"/>
      </p:ext>
    </p:extLst>
  </p:cSld>
  <p:clrMapOvr>
    <a:masterClrMapping/>
  </p:clrMapOvr>
  <p:transition spd="slow">
    <p:wipe/>
    <p:sndAc>
      <p:stSnd>
        <p:snd r:embed="rId1" name="camera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MSI 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1978212"/>
            <a:ext cx="9144000" cy="173768"/>
          </a:xfrm>
          <a:prstGeom prst="rect">
            <a:avLst/>
          </a:prstGeom>
          <a:solidFill>
            <a:srgbClr val="451A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NMSI-Logo-CMYK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198" y="4736756"/>
            <a:ext cx="3257328" cy="851248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2005263" y="775369"/>
            <a:ext cx="514433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000100"/>
                </a:solidFill>
              </a:rPr>
              <a:t>QUESTIONS?</a:t>
            </a:r>
            <a:endParaRPr lang="en-US" sz="6000" b="1" dirty="0">
              <a:solidFill>
                <a:srgbClr val="000100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4095770"/>
            <a:ext cx="9144000" cy="173768"/>
          </a:xfrm>
          <a:prstGeom prst="rect">
            <a:avLst/>
          </a:prstGeom>
          <a:solidFill>
            <a:srgbClr val="451A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267519"/>
      </p:ext>
    </p:extLst>
  </p:cSld>
  <p:clrMapOvr>
    <a:masterClrMapping/>
  </p:clrMapOvr>
  <p:transition spd="slow">
    <p:wipe/>
    <p:sndAc>
      <p:stSnd>
        <p:snd r:embed="rId1" name="camera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192F81-C5FF-114C-97FA-BF817AB6F1A4}" type="datetime1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5D26F51-4AE2-2545-BAA8-AA74E4AAA5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319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71" r:id="rId2"/>
    <p:sldLayoutId id="2147483666" r:id="rId3"/>
    <p:sldLayoutId id="2147483672" r:id="rId4"/>
    <p:sldLayoutId id="2147483662" r:id="rId5"/>
  </p:sldLayoutIdLst>
  <p:transition spd="slow">
    <p:wipe/>
    <p:sndAc>
      <p:stSnd>
        <p:snd r:embed="rId7" name="camera.wav"/>
      </p:stSnd>
    </p:sndAc>
  </p:transition>
  <p:hf hdr="0" ftr="0" dt="0"/>
  <p:txStyles>
    <p:titleStyle>
      <a:lvl1pPr algn="r" defTabSz="457200" rtl="0" eaLnBrk="1" latinLnBrk="0" hangingPunct="1">
        <a:spcBef>
          <a:spcPct val="0"/>
        </a:spcBef>
        <a:buNone/>
        <a:defRPr sz="3200" b="1" i="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700" b="1" kern="1200">
          <a:solidFill>
            <a:srgbClr val="50514C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700" kern="1200">
          <a:solidFill>
            <a:srgbClr val="50514C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700" kern="1200">
          <a:solidFill>
            <a:srgbClr val="50514C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700" kern="1200">
          <a:solidFill>
            <a:srgbClr val="50514C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700" kern="1200">
          <a:solidFill>
            <a:srgbClr val="50514C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3.jp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9.bin"/><Relationship Id="rId4" Type="http://schemas.openxmlformats.org/officeDocument/2006/relationships/audio" Target="../media/audio3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4.jp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10.bin"/><Relationship Id="rId4" Type="http://schemas.openxmlformats.org/officeDocument/2006/relationships/audio" Target="../media/audio3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5.jp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11.bin"/><Relationship Id="rId4" Type="http://schemas.openxmlformats.org/officeDocument/2006/relationships/audio" Target="../media/audio3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6.jp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12.bin"/><Relationship Id="rId4" Type="http://schemas.openxmlformats.org/officeDocument/2006/relationships/audio" Target="../media/audio3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7.jp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13.bin"/><Relationship Id="rId4" Type="http://schemas.openxmlformats.org/officeDocument/2006/relationships/audio" Target="../media/audio3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14.bin"/><Relationship Id="rId4" Type="http://schemas.openxmlformats.org/officeDocument/2006/relationships/audio" Target="../media/audio3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15.bin"/><Relationship Id="rId4" Type="http://schemas.openxmlformats.org/officeDocument/2006/relationships/audio" Target="../media/audio3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16.bin"/><Relationship Id="rId4" Type="http://schemas.openxmlformats.org/officeDocument/2006/relationships/audio" Target="../media/audio4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17.bin"/><Relationship Id="rId4" Type="http://schemas.openxmlformats.org/officeDocument/2006/relationships/audio" Target="../media/audio4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18.jp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18.bin"/><Relationship Id="rId4" Type="http://schemas.openxmlformats.org/officeDocument/2006/relationships/audio" Target="../media/audio4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jp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1.bin"/><Relationship Id="rId4" Type="http://schemas.openxmlformats.org/officeDocument/2006/relationships/audio" Target="../media/audio3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19.bin"/><Relationship Id="rId4" Type="http://schemas.openxmlformats.org/officeDocument/2006/relationships/audio" Target="../media/audio4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3.bin"/><Relationship Id="rId4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8.jp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4.bin"/><Relationship Id="rId4" Type="http://schemas.openxmlformats.org/officeDocument/2006/relationships/audio" Target="../media/audio3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9.jp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5.bin"/><Relationship Id="rId4" Type="http://schemas.openxmlformats.org/officeDocument/2006/relationships/audio" Target="../media/audio3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0.jp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6.bin"/><Relationship Id="rId4" Type="http://schemas.openxmlformats.org/officeDocument/2006/relationships/audio" Target="../media/audio3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1.jp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7.bin"/><Relationship Id="rId4" Type="http://schemas.openxmlformats.org/officeDocument/2006/relationships/audio" Target="../media/audio3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2.jp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8.bin"/><Relationship Id="rId4" Type="http://schemas.openxmlformats.org/officeDocument/2006/relationships/audio" Target="../media/audio3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170947"/>
            <a:ext cx="91439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AP Biology: 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Standard Deviation and Standard Error of the Mean</a:t>
            </a:r>
            <a:endParaRPr lang="en-US" sz="2800" b="1" dirty="0" smtClean="0"/>
          </a:p>
          <a:p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54525" y="5263083"/>
            <a:ext cx="4037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Carol Leibl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4525" y="5632415"/>
            <a:ext cx="30315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National Math and Science Initiative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454526" y="5930906"/>
            <a:ext cx="10582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Dallas, TX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0327982"/>
      </p:ext>
    </p:extLst>
  </p:cSld>
  <p:clrMapOvr>
    <a:masterClrMapping/>
  </p:clrMapOvr>
  <p:transition spd="slow">
    <p:wipe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26F51-4AE2-2545-BAA8-AA74E4AAA593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Comparing  the Mass of Pinto Beans and Black-eyed Peas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7153821"/>
              </p:ext>
            </p:extLst>
          </p:nvPr>
        </p:nvGraphicFramePr>
        <p:xfrm>
          <a:off x="6546850" y="3363913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5" name="Equation" r:id="rId5" imgW="114120" imgH="177480" progId="Equation.DSMT4">
                  <p:embed/>
                </p:oleObj>
              </mc:Choice>
              <mc:Fallback>
                <p:oleObj name="Equation" r:id="rId5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546850" y="3363913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4477407" y="1455429"/>
            <a:ext cx="4783520" cy="452431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200" dirty="0"/>
              <a:t>Upon a cursory inspection</a:t>
            </a:r>
            <a:r>
              <a:rPr lang="en-US" sz="3200" dirty="0" smtClean="0"/>
              <a:t>, it appears that pinto beans are larger but it needs to be quantified.  The mass of 300 random seeds are measured and recorded and histograms are made. 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17637"/>
            <a:ext cx="4272455" cy="4448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904433"/>
      </p:ext>
    </p:extLst>
  </p:cSld>
  <p:clrMapOvr>
    <a:masterClrMapping/>
  </p:clrMapOvr>
  <p:transition spd="slow">
    <p:cover/>
    <p:sndAc>
      <p:stSnd>
        <p:snd r:embed="rId4" name="whoosh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26F51-4AE2-2545-BAA8-AA74E4AAA593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0276321"/>
              </p:ext>
            </p:extLst>
          </p:nvPr>
        </p:nvGraphicFramePr>
        <p:xfrm>
          <a:off x="6546850" y="3363913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4" name="Equation" r:id="rId5" imgW="114120" imgH="177480" progId="Equation.DSMT4">
                  <p:embed/>
                </p:oleObj>
              </mc:Choice>
              <mc:Fallback>
                <p:oleObj name="Equation" r:id="rId5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546850" y="3363913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0" y="5803355"/>
            <a:ext cx="9144000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3103"/>
            <a:ext cx="9144000" cy="401179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5264746"/>
            <a:ext cx="9143999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200" dirty="0" smtClean="0"/>
              <a:t>Which sample of seeds will have a larger standard deviation, the pinto beans or black-eyed peas?</a:t>
            </a:r>
            <a:endParaRPr lang="en-US" sz="32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177085"/>
              </p:ext>
            </p:extLst>
          </p:nvPr>
        </p:nvGraphicFramePr>
        <p:xfrm>
          <a:off x="0" y="79498"/>
          <a:ext cx="9144000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828800"/>
                <a:gridCol w="1828800"/>
                <a:gridCol w="1828800"/>
                <a:gridCol w="18288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 SE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Black-eyed</a:t>
                      </a:r>
                      <a:r>
                        <a:rPr lang="en-US" baseline="0" dirty="0" smtClean="0"/>
                        <a:t> Peas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.042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Pinto Beans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.074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813839"/>
      </p:ext>
    </p:extLst>
  </p:cSld>
  <p:clrMapOvr>
    <a:masterClrMapping/>
  </p:clrMapOvr>
  <p:transition spd="slow">
    <p:cover/>
    <p:sndAc>
      <p:stSnd>
        <p:snd r:embed="rId4" name="whoosh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26F51-4AE2-2545-BAA8-AA74E4AAA593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0276321"/>
              </p:ext>
            </p:extLst>
          </p:nvPr>
        </p:nvGraphicFramePr>
        <p:xfrm>
          <a:off x="6546850" y="3363913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6" name="Equation" r:id="rId5" imgW="114120" imgH="177480" progId="Equation.DSMT4">
                  <p:embed/>
                </p:oleObj>
              </mc:Choice>
              <mc:Fallback>
                <p:oleObj name="Equation" r:id="rId5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546850" y="3363913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7066"/>
            <a:ext cx="6248400" cy="44958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885794" y="1432987"/>
            <a:ext cx="3042744" cy="55092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200" dirty="0" smtClean="0"/>
              <a:t>The mean for the black-eyed peas is 0.21 g and the mean for pinto beans is 0.37 g. Remember this only a sample of a larger population. 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1813839"/>
      </p:ext>
    </p:extLst>
  </p:cSld>
  <p:clrMapOvr>
    <a:masterClrMapping/>
  </p:clrMapOvr>
  <p:transition spd="slow">
    <p:cover/>
    <p:sndAc>
      <p:stSnd>
        <p:snd r:embed="rId4" name="whoosh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26F51-4AE2-2545-BAA8-AA74E4AAA593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Bar Graph of the Means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5210773"/>
              </p:ext>
            </p:extLst>
          </p:nvPr>
        </p:nvGraphicFramePr>
        <p:xfrm>
          <a:off x="6546850" y="3363913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4" name="Equation" r:id="rId5" imgW="114120" imgH="177480" progId="Equation.DSMT4">
                  <p:embed/>
                </p:oleObj>
              </mc:Choice>
              <mc:Fallback>
                <p:oleObj name="Equation" r:id="rId5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546850" y="3363913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5885794" y="1448753"/>
            <a:ext cx="3042744" cy="304698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200" dirty="0" smtClean="0"/>
              <a:t>Is the difference in the means of these two samples significant?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7638"/>
            <a:ext cx="4902200" cy="3632200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5100731"/>
              </p:ext>
            </p:extLst>
          </p:nvPr>
        </p:nvGraphicFramePr>
        <p:xfrm>
          <a:off x="1" y="41166"/>
          <a:ext cx="9144000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828800"/>
                <a:gridCol w="1828800"/>
                <a:gridCol w="1828800"/>
                <a:gridCol w="18288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 SE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Black-eyed Peas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.0.21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.074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.0043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.0086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Pinto Beans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.037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.041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.0024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.0048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4107492"/>
      </p:ext>
    </p:extLst>
  </p:cSld>
  <p:clrMapOvr>
    <a:masterClrMapping/>
  </p:clrMapOvr>
  <p:transition spd="slow">
    <p:cover/>
    <p:sndAc>
      <p:stSnd>
        <p:snd r:embed="rId4" name="whoosh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26F51-4AE2-2545-BAA8-AA74E4AAA593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0276321"/>
              </p:ext>
            </p:extLst>
          </p:nvPr>
        </p:nvGraphicFramePr>
        <p:xfrm>
          <a:off x="6546850" y="3363913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1" name="Equation" r:id="rId5" imgW="114120" imgH="177480" progId="Equation.DSMT4">
                  <p:embed/>
                </p:oleObj>
              </mc:Choice>
              <mc:Fallback>
                <p:oleObj name="Equation" r:id="rId5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546850" y="3363913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6273800" y="1625493"/>
            <a:ext cx="3088290" cy="403187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200" dirty="0" smtClean="0"/>
              <a:t>The 2 SE bars do not overlap, so it is most likely that the difference between the mass means is significant. 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7638"/>
            <a:ext cx="62738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13839"/>
      </p:ext>
    </p:extLst>
  </p:cSld>
  <p:clrMapOvr>
    <a:masterClrMapping/>
  </p:clrMapOvr>
  <p:transition spd="slow">
    <p:cover/>
    <p:sndAc>
      <p:stSnd>
        <p:snd r:embed="rId4" name="whoosh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26F51-4AE2-2545-BAA8-AA74E4AAA593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Standard Deviation or Standard Error of the Means  Bars????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9414491"/>
              </p:ext>
            </p:extLst>
          </p:nvPr>
        </p:nvGraphicFramePr>
        <p:xfrm>
          <a:off x="6546850" y="3363913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7" name="Equation" r:id="rId5" imgW="114120" imgH="177480" progId="Equation.DSMT4">
                  <p:embed/>
                </p:oleObj>
              </mc:Choice>
              <mc:Fallback>
                <p:oleObj name="Equation" r:id="rId5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546850" y="3363913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176048" y="1625493"/>
            <a:ext cx="8510752" cy="452431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200" dirty="0"/>
              <a:t>If you are trying to support or reject a hypothesis -- in other words, when you are reporting on the results of an experiment -- you will most likely be using </a:t>
            </a:r>
            <a:r>
              <a:rPr lang="en-US" sz="3200" dirty="0" smtClean="0"/>
              <a:t>standard error of the means  (usually 2 SE for a 95% confidence level) </a:t>
            </a:r>
            <a:r>
              <a:rPr lang="en-US" sz="3200" dirty="0"/>
              <a:t>for your error bars </a:t>
            </a:r>
            <a:r>
              <a:rPr lang="en-US" sz="3200" dirty="0" smtClean="0"/>
              <a:t>but if you want to illustrate the variation in the population, you will use standard deviation bars. 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69198501"/>
      </p:ext>
    </p:extLst>
  </p:cSld>
  <p:clrMapOvr>
    <a:masterClrMapping/>
  </p:clrMapOvr>
  <p:transition spd="slow">
    <p:cover/>
    <p:sndAc>
      <p:stSnd>
        <p:snd r:embed="rId4" name="whoosh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26F51-4AE2-2545-BAA8-AA74E4AAA593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Your Turn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7973483"/>
              </p:ext>
            </p:extLst>
          </p:nvPr>
        </p:nvGraphicFramePr>
        <p:xfrm>
          <a:off x="6546850" y="3363913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7" name="Equation" r:id="rId5" imgW="114120" imgH="177480" progId="Equation.DSMT4">
                  <p:embed/>
                </p:oleObj>
              </mc:Choice>
              <mc:Fallback>
                <p:oleObj name="Equation" r:id="rId5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546850" y="3363913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176048" y="1625493"/>
            <a:ext cx="8510752" cy="452431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200" dirty="0"/>
              <a:t>If you are trying to support or reject a hypothesis -- in other words, when you are reporting on the </a:t>
            </a:r>
            <a:r>
              <a:rPr lang="en-US" sz="3200" dirty="0" smtClean="0"/>
              <a:t>results </a:t>
            </a:r>
            <a:r>
              <a:rPr lang="en-US" sz="3200" dirty="0"/>
              <a:t>of an experiment -- you will most likely be using </a:t>
            </a:r>
            <a:r>
              <a:rPr lang="en-US" sz="3200" dirty="0" smtClean="0"/>
              <a:t>standard error of the means  (usually 2 SE for a 95% confidence level) </a:t>
            </a:r>
            <a:r>
              <a:rPr lang="en-US" sz="3200" dirty="0"/>
              <a:t>for your error bars </a:t>
            </a:r>
            <a:r>
              <a:rPr lang="en-US" sz="3200" dirty="0" smtClean="0"/>
              <a:t>but if you want to illustrate the variation in the population, you will use standard deviation bars. 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48702065"/>
      </p:ext>
    </p:extLst>
  </p:cSld>
  <p:clrMapOvr>
    <a:masterClrMapping/>
  </p:clrMapOvr>
  <p:transition spd="slow">
    <p:cover/>
    <p:sndAc>
      <p:stSnd>
        <p:snd r:embed="rId4" name="whoosh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26F51-4AE2-2545-BAA8-AA74E4AAA593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Your Turn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2454449"/>
              </p:ext>
            </p:extLst>
          </p:nvPr>
        </p:nvGraphicFramePr>
        <p:xfrm>
          <a:off x="6546850" y="3363913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1" name="Equation" r:id="rId5" imgW="114120" imgH="177480" progId="Equation.DSMT4">
                  <p:embed/>
                </p:oleObj>
              </mc:Choice>
              <mc:Fallback>
                <p:oleObj name="Equation" r:id="rId5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546850" y="3363913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778949"/>
              </p:ext>
            </p:extLst>
          </p:nvPr>
        </p:nvGraphicFramePr>
        <p:xfrm>
          <a:off x="1198178" y="4038006"/>
          <a:ext cx="7488621" cy="25206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08726"/>
                <a:gridCol w="709636"/>
                <a:gridCol w="709636"/>
                <a:gridCol w="709636"/>
                <a:gridCol w="709636"/>
                <a:gridCol w="709636"/>
                <a:gridCol w="709636"/>
                <a:gridCol w="748862"/>
                <a:gridCol w="1173217"/>
              </a:tblGrid>
              <a:tr h="383702">
                <a:tc gridSpan="9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TRICHOME DENSITY IN THREE PLANT POPULATIONS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0651">
                <a:tc gridSpan="9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(number of trichomes/cm</a:t>
                      </a:r>
                      <a:r>
                        <a:rPr lang="en-US" sz="1100" baseline="30000">
                          <a:effectLst/>
                        </a:rPr>
                        <a:t>2</a:t>
                      </a:r>
                      <a:r>
                        <a:rPr lang="en-US" sz="1100">
                          <a:effectLst/>
                        </a:rPr>
                        <a:t>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252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Population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Plant 1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Plant 2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Plant 3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Plant 4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Plant 5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Plant 6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Mean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Standard Error of the Mean (SEM)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37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8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11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837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II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12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15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9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13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8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11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837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III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13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17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14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12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16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14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0" y="0"/>
            <a:ext cx="9144000" cy="415498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400" dirty="0" err="1"/>
              <a:t>Trichomes</a:t>
            </a:r>
            <a:r>
              <a:rPr lang="en-US" sz="2400" dirty="0"/>
              <a:t> are </a:t>
            </a:r>
            <a:r>
              <a:rPr lang="en-US" sz="2400" dirty="0" err="1"/>
              <a:t>hairlike</a:t>
            </a:r>
            <a:r>
              <a:rPr lang="en-US" sz="2400" dirty="0"/>
              <a:t> outgrowths of the epidermis of plant that are thought to provide protection against being eaten by herbivores (</a:t>
            </a:r>
            <a:r>
              <a:rPr lang="en-US" sz="2400" dirty="0" err="1"/>
              <a:t>herbivory</a:t>
            </a:r>
            <a:r>
              <a:rPr lang="en-US" sz="2400" dirty="0"/>
              <a:t>).  In certain plant species, stem </a:t>
            </a:r>
            <a:r>
              <a:rPr lang="en-US" sz="2400" dirty="0" err="1" smtClean="0"/>
              <a:t>trichome</a:t>
            </a:r>
            <a:r>
              <a:rPr lang="en-US" sz="2400" dirty="0" smtClean="0"/>
              <a:t> </a:t>
            </a:r>
            <a:r>
              <a:rPr lang="en-US" sz="2400" dirty="0"/>
              <a:t>density is genetically determined.</a:t>
            </a:r>
          </a:p>
          <a:p>
            <a:endParaRPr lang="en-US" sz="2400" dirty="0"/>
          </a:p>
          <a:p>
            <a:r>
              <a:rPr lang="en-US" sz="2400" dirty="0" smtClean="0"/>
              <a:t>To </a:t>
            </a:r>
            <a:r>
              <a:rPr lang="en-US" sz="2400" dirty="0"/>
              <a:t>investigate variation in the stem </a:t>
            </a:r>
            <a:r>
              <a:rPr lang="en-US" sz="2400" dirty="0" err="1"/>
              <a:t>trichome</a:t>
            </a:r>
            <a:r>
              <a:rPr lang="en-US" sz="2400" dirty="0"/>
              <a:t> density within the plant species, a student counted the number of </a:t>
            </a:r>
            <a:r>
              <a:rPr lang="en-US" sz="2400" dirty="0" err="1"/>
              <a:t>trichomes</a:t>
            </a:r>
            <a:r>
              <a:rPr lang="en-US" sz="2400" dirty="0"/>
              <a:t> on the stems of six plants in each of three different populations.  The student used the data to calculate the </a:t>
            </a:r>
            <a:r>
              <a:rPr lang="en-US" sz="2400" dirty="0" smtClean="0"/>
              <a:t>mean </a:t>
            </a:r>
            <a:r>
              <a:rPr lang="en-US" sz="2400" dirty="0" err="1"/>
              <a:t>trichome</a:t>
            </a:r>
            <a:r>
              <a:rPr lang="en-US" sz="2400" dirty="0"/>
              <a:t> density (numbers of hairs per square centimeter) for each population.  The results are provided in the table below.  </a:t>
            </a:r>
          </a:p>
        </p:txBody>
      </p:sp>
    </p:spTree>
    <p:extLst>
      <p:ext uri="{BB962C8B-B14F-4D97-AF65-F5344CB8AC3E}">
        <p14:creationId xmlns:p14="http://schemas.microsoft.com/office/powerpoint/2010/main" val="2856851512"/>
      </p:ext>
    </p:extLst>
  </p:cSld>
  <p:clrMapOvr>
    <a:masterClrMapping/>
  </p:clrMapOvr>
  <p:transition spd="slow">
    <p:randomBar dir="vert"/>
    <p:sndAc>
      <p:stSnd>
        <p:snd r:embed="rId4" name="wind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26F51-4AE2-2545-BAA8-AA74E4AAA593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Your Turn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0998095"/>
              </p:ext>
            </p:extLst>
          </p:nvPr>
        </p:nvGraphicFramePr>
        <p:xfrm>
          <a:off x="6546850" y="3363913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5" name="Equation" r:id="rId5" imgW="114120" imgH="177480" progId="Equation.DSMT4">
                  <p:embed/>
                </p:oleObj>
              </mc:Choice>
              <mc:Fallback>
                <p:oleObj name="Equation" r:id="rId5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546850" y="3363913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0" y="0"/>
            <a:ext cx="9144000" cy="304698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457200" lvl="0" indent="-457200">
              <a:buFont typeface="+mj-lt"/>
              <a:buAutoNum type="alphaLcParenR"/>
            </a:pPr>
            <a:r>
              <a:rPr lang="en-US" sz="2400" dirty="0"/>
              <a:t>On the axes provided, </a:t>
            </a:r>
            <a:r>
              <a:rPr lang="en-US" sz="2400" b="1" dirty="0"/>
              <a:t>create </a:t>
            </a:r>
            <a:r>
              <a:rPr lang="en-US" sz="2400" dirty="0"/>
              <a:t>an appropriately labeled graph to illustrate the sample means of the three population to within 95% confidence (i.e. </a:t>
            </a:r>
            <a:r>
              <a:rPr lang="en-US" sz="2400" u="sng" dirty="0"/>
              <a:t>+</a:t>
            </a:r>
            <a:r>
              <a:rPr lang="en-US" sz="2400" dirty="0"/>
              <a:t> 2 SEM).</a:t>
            </a:r>
          </a:p>
          <a:p>
            <a:pPr marL="457200" indent="-457200">
              <a:buFont typeface="+mj-lt"/>
              <a:buAutoNum type="alphaLcParenR"/>
            </a:pPr>
            <a:r>
              <a:rPr lang="en-US" sz="2400" dirty="0"/>
              <a:t> </a:t>
            </a:r>
            <a:r>
              <a:rPr lang="en-US" sz="2400" dirty="0" smtClean="0"/>
              <a:t>Based </a:t>
            </a:r>
            <a:r>
              <a:rPr lang="en-US" sz="2400" dirty="0"/>
              <a:t>on the sample means and standard errors of the means </a:t>
            </a:r>
            <a:r>
              <a:rPr lang="en-US" sz="2400" b="1" dirty="0"/>
              <a:t>identify </a:t>
            </a:r>
            <a:r>
              <a:rPr lang="en-US" sz="2400" dirty="0"/>
              <a:t>the two </a:t>
            </a:r>
            <a:r>
              <a:rPr lang="en-US" sz="2400" dirty="0" smtClean="0"/>
              <a:t>populations that </a:t>
            </a:r>
            <a:r>
              <a:rPr lang="en-US" sz="2400" dirty="0"/>
              <a:t>are most likely to have statistically significant difference in the mean stem </a:t>
            </a:r>
            <a:r>
              <a:rPr lang="en-US" sz="2400" dirty="0" err="1"/>
              <a:t>trichome</a:t>
            </a:r>
            <a:r>
              <a:rPr lang="en-US" sz="2400" dirty="0"/>
              <a:t> densities.  </a:t>
            </a:r>
            <a:r>
              <a:rPr lang="en-US" sz="2400" b="1" dirty="0"/>
              <a:t>Justify</a:t>
            </a:r>
            <a:r>
              <a:rPr lang="en-US" sz="2400" dirty="0"/>
              <a:t> your response. </a:t>
            </a:r>
            <a:endParaRPr lang="en-US" sz="2400" dirty="0" smtClean="0"/>
          </a:p>
          <a:p>
            <a:pPr lvl="0"/>
            <a:endParaRPr lang="en-US" sz="24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0267420"/>
              </p:ext>
            </p:extLst>
          </p:nvPr>
        </p:nvGraphicFramePr>
        <p:xfrm>
          <a:off x="646385" y="3112084"/>
          <a:ext cx="7488621" cy="25206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08726"/>
                <a:gridCol w="709636"/>
                <a:gridCol w="709636"/>
                <a:gridCol w="709636"/>
                <a:gridCol w="709636"/>
                <a:gridCol w="709636"/>
                <a:gridCol w="709636"/>
                <a:gridCol w="748862"/>
                <a:gridCol w="1173217"/>
              </a:tblGrid>
              <a:tr h="383702">
                <a:tc gridSpan="9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TRICHOME DENSITY IN THREE PLANT POPULATIONS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0651">
                <a:tc gridSpan="9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(number of trichomes/cm</a:t>
                      </a:r>
                      <a:r>
                        <a:rPr lang="en-US" sz="1100" baseline="30000">
                          <a:effectLst/>
                        </a:rPr>
                        <a:t>2</a:t>
                      </a:r>
                      <a:r>
                        <a:rPr lang="en-US" sz="1100">
                          <a:effectLst/>
                        </a:rPr>
                        <a:t>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252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Population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Plant 1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Plant 2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Plant 3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Plant 4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Plant 5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Plant 6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Mean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Standard Error of the Mean (SEM)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37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8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11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837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II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12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15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9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13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8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11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837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III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13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17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14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12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16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14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1361600"/>
      </p:ext>
    </p:extLst>
  </p:cSld>
  <p:clrMapOvr>
    <a:masterClrMapping/>
  </p:clrMapOvr>
  <p:transition spd="slow">
    <p:randomBar dir="vert"/>
    <p:sndAc>
      <p:stSnd>
        <p:snd r:embed="rId4" name="wind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26F51-4AE2-2545-BAA8-AA74E4AAA593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Your Turn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7618936"/>
              </p:ext>
            </p:extLst>
          </p:nvPr>
        </p:nvGraphicFramePr>
        <p:xfrm>
          <a:off x="6546850" y="3363913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0" name="Equation" r:id="rId5" imgW="114120" imgH="177480" progId="Equation.DSMT4">
                  <p:embed/>
                </p:oleObj>
              </mc:Choice>
              <mc:Fallback>
                <p:oleObj name="Equation" r:id="rId5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546850" y="3363913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9322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60687"/>
      </p:ext>
    </p:extLst>
  </p:cSld>
  <p:clrMapOvr>
    <a:masterClrMapping/>
  </p:clrMapOvr>
  <p:transition spd="slow">
    <p:randomBar dir="vert"/>
    <p:sndAc>
      <p:stSnd>
        <p:snd r:embed="rId4" name="wind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26F51-4AE2-2545-BAA8-AA74E4AAA593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Sampling and Capturing the Actual Mean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4615096"/>
              </p:ext>
            </p:extLst>
          </p:nvPr>
        </p:nvGraphicFramePr>
        <p:xfrm>
          <a:off x="6546850" y="3363913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0" name="Equation" r:id="rId5" imgW="114120" imgH="177480" progId="Equation.DSMT4">
                  <p:embed/>
                </p:oleObj>
              </mc:Choice>
              <mc:Fallback>
                <p:oleObj name="Equation" r:id="rId5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546850" y="3363913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-1" y="1247430"/>
            <a:ext cx="8970579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Let’s suppose that 3 students are assigned to determine the mean of black-eyed peas from a 1 lbs.  bag of black-eyes peas.</a:t>
            </a:r>
          </a:p>
          <a:p>
            <a:endParaRPr lang="en-US" sz="3200" dirty="0"/>
          </a:p>
          <a:p>
            <a:r>
              <a:rPr lang="en-US" sz="3200" dirty="0" smtClean="0"/>
              <a:t>It would take hours to mass each and every pea. So the students decide to mass a random sample of the peas and determine the mean of the sample.  </a:t>
            </a:r>
          </a:p>
          <a:p>
            <a:endParaRPr lang="en-US" sz="3200" dirty="0"/>
          </a:p>
          <a:p>
            <a:r>
              <a:rPr lang="en-US" sz="3200" dirty="0" smtClean="0"/>
              <a:t> </a:t>
            </a:r>
          </a:p>
          <a:p>
            <a:endParaRPr lang="en-US" sz="3200" dirty="0"/>
          </a:p>
          <a:p>
            <a:endParaRPr lang="en-US" sz="32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741" y="4685045"/>
            <a:ext cx="4264259" cy="201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56751"/>
      </p:ext>
    </p:extLst>
  </p:cSld>
  <p:clrMapOvr>
    <a:masterClrMapping/>
  </p:clrMapOvr>
  <p:transition spd="slow">
    <p:cover/>
    <p:sndAc>
      <p:stSnd>
        <p:snd r:embed="rId4" name="whoosh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26F51-4AE2-2545-BAA8-AA74E4AAA593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Your Turn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1314851"/>
              </p:ext>
            </p:extLst>
          </p:nvPr>
        </p:nvGraphicFramePr>
        <p:xfrm>
          <a:off x="6546850" y="3363913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9" name="Equation" r:id="rId5" imgW="114120" imgH="177480" progId="Equation.DSMT4">
                  <p:embed/>
                </p:oleObj>
              </mc:Choice>
              <mc:Fallback>
                <p:oleObj name="Equation" r:id="rId5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546850" y="3363913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0" y="0"/>
            <a:ext cx="9144000" cy="304698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93700" indent="-393700"/>
            <a:r>
              <a:rPr lang="en-US" sz="2400" b="1" dirty="0" smtClean="0"/>
              <a:t>c) Describe </a:t>
            </a:r>
            <a:r>
              <a:rPr lang="en-US" sz="2400" dirty="0"/>
              <a:t>the independent and dependent variable and a control treatment for an experiment to test the hypothesis that higher </a:t>
            </a:r>
            <a:r>
              <a:rPr lang="en-US" sz="2400" dirty="0" err="1"/>
              <a:t>trichome</a:t>
            </a:r>
            <a:r>
              <a:rPr lang="en-US" sz="2400" dirty="0"/>
              <a:t> density in plant is selected for in the presence of herbivores.  </a:t>
            </a:r>
            <a:r>
              <a:rPr lang="en-US" sz="2400" b="1" dirty="0"/>
              <a:t> Identify </a:t>
            </a:r>
            <a:r>
              <a:rPr lang="en-US" sz="2400" dirty="0"/>
              <a:t>an appropriate duration of the experiment to ensure that natural selection measured and </a:t>
            </a:r>
            <a:r>
              <a:rPr lang="en-US" sz="2400" b="1" dirty="0"/>
              <a:t>predict </a:t>
            </a:r>
            <a:r>
              <a:rPr lang="en-US" sz="2400" dirty="0"/>
              <a:t>the experiment results that would support the hypothesis. </a:t>
            </a:r>
          </a:p>
          <a:p>
            <a:pPr lvl="0"/>
            <a:endParaRPr lang="en-US" sz="24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8520557"/>
              </p:ext>
            </p:extLst>
          </p:nvPr>
        </p:nvGraphicFramePr>
        <p:xfrm>
          <a:off x="646385" y="3080553"/>
          <a:ext cx="7488621" cy="25206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08726"/>
                <a:gridCol w="709636"/>
                <a:gridCol w="709636"/>
                <a:gridCol w="709636"/>
                <a:gridCol w="709636"/>
                <a:gridCol w="709636"/>
                <a:gridCol w="709636"/>
                <a:gridCol w="748862"/>
                <a:gridCol w="1173217"/>
              </a:tblGrid>
              <a:tr h="383702">
                <a:tc gridSpan="9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TRICHOME DENSITY IN THREE PLANT POPULATIONS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0651">
                <a:tc gridSpan="9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(number of trichomes/cm</a:t>
                      </a:r>
                      <a:r>
                        <a:rPr lang="en-US" sz="1100" baseline="30000">
                          <a:effectLst/>
                        </a:rPr>
                        <a:t>2</a:t>
                      </a:r>
                      <a:r>
                        <a:rPr lang="en-US" sz="1100">
                          <a:effectLst/>
                        </a:rPr>
                        <a:t>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252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Population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Plant 1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Plant 2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Plant 3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Plant 4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Plant 5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Plant 6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Mean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Standard Error of the Mean (SEM)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37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8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11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837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II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12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15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9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13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8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11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837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III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13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17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14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12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16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14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6892662"/>
      </p:ext>
    </p:extLst>
  </p:cSld>
  <p:clrMapOvr>
    <a:masterClrMapping/>
  </p:clrMapOvr>
  <p:transition spd="slow">
    <p:randomBar dir="vert"/>
    <p:sndAc>
      <p:stSnd>
        <p:snd r:embed="rId4" name="wind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26F51-4AE2-2545-BAA8-AA74E4AAA593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Standard Error or Standard Error of the Mean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0113738"/>
              </p:ext>
            </p:extLst>
          </p:nvPr>
        </p:nvGraphicFramePr>
        <p:xfrm>
          <a:off x="6546850" y="3363913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5" name="Equation" r:id="rId5" imgW="114120" imgH="177480" progId="Equation.DSMT4">
                  <p:embed/>
                </p:oleObj>
              </mc:Choice>
              <mc:Fallback>
                <p:oleObj name="Equation" r:id="rId5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546850" y="3363913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0" y="1329432"/>
            <a:ext cx="931742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It was agreed that each group would mass 100 black-eyed peas.  The mean and standard deviation was determined for each of the three random samples.</a:t>
            </a:r>
          </a:p>
          <a:p>
            <a:endParaRPr lang="en-US" sz="3200" dirty="0"/>
          </a:p>
          <a:p>
            <a:r>
              <a:rPr lang="en-US" sz="3200" dirty="0" smtClean="0"/>
              <a:t>All three means are different but certainly close.  What is the probability that each group captured the actual mean?</a:t>
            </a:r>
          </a:p>
          <a:p>
            <a:r>
              <a:rPr lang="en-US" sz="3200" dirty="0"/>
              <a:t> </a:t>
            </a:r>
            <a:endParaRPr lang="en-US" sz="3200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1520408"/>
              </p:ext>
            </p:extLst>
          </p:nvPr>
        </p:nvGraphicFramePr>
        <p:xfrm>
          <a:off x="2383441" y="5280990"/>
          <a:ext cx="4277709" cy="14966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5903"/>
                <a:gridCol w="1349923"/>
                <a:gridCol w="150188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Sample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 (g)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0.220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0.039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0.215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0.043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0.208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0.042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7023842"/>
      </p:ext>
    </p:extLst>
  </p:cSld>
  <p:clrMapOvr>
    <a:masterClrMapping/>
  </p:clrMapOvr>
  <p:transition spd="slow">
    <p:cover/>
    <p:sndAc>
      <p:stSnd>
        <p:snd r:embed="rId4" name="whoosh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26F51-4AE2-2545-BAA8-AA74E4AAA593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Standard Error or Standard Error of the Mean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8903959"/>
              </p:ext>
            </p:extLst>
          </p:nvPr>
        </p:nvGraphicFramePr>
        <p:xfrm>
          <a:off x="6546850" y="3363913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6" name="Equation" r:id="rId5" imgW="114120" imgH="177480" progId="Equation.DSMT4">
                  <p:embed/>
                </p:oleObj>
              </mc:Choice>
              <mc:Fallback>
                <p:oleObj name="Equation" r:id="rId5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546850" y="3363913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0" y="1662187"/>
            <a:ext cx="8970579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A statistical computation that measures the probability of capturing the true mean of a population in a random sample is the standard error or standard error of the mean.  </a:t>
            </a:r>
            <a:endParaRPr lang="en-US" sz="3200" dirty="0" smtClean="0"/>
          </a:p>
          <a:p>
            <a:endParaRPr lang="en-US" sz="3200" dirty="0"/>
          </a:p>
          <a:p>
            <a:r>
              <a:rPr lang="en-US" sz="3200" dirty="0" smtClean="0"/>
              <a:t>To compute the SE or SEM just simply divide the standard deviation by the square root of the number of data points.  </a:t>
            </a:r>
            <a:endParaRPr lang="en-US" sz="3200" dirty="0"/>
          </a:p>
        </p:txBody>
      </p:sp>
      <p:pic>
        <p:nvPicPr>
          <p:cNvPr id="28690" name="Picture 1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132" y="5055206"/>
            <a:ext cx="2053459" cy="1277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7290684"/>
      </p:ext>
    </p:extLst>
  </p:cSld>
  <p:clrMapOvr>
    <a:masterClrMapping/>
  </p:clrMapOvr>
  <p:transition spd="slow">
    <p:cover/>
    <p:sndAc>
      <p:stSnd>
        <p:snd r:embed="rId4" name="whoosh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26F51-4AE2-2545-BAA8-AA74E4AAA593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Mean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5236764"/>
              </p:ext>
            </p:extLst>
          </p:nvPr>
        </p:nvGraphicFramePr>
        <p:xfrm>
          <a:off x="6546850" y="3363913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7" name="Equation" r:id="rId5" imgW="114120" imgH="177480" progId="Equation.DSMT4">
                  <p:embed/>
                </p:oleObj>
              </mc:Choice>
              <mc:Fallback>
                <p:oleObj name="Equation" r:id="rId5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546850" y="3363913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8802456"/>
              </p:ext>
            </p:extLst>
          </p:nvPr>
        </p:nvGraphicFramePr>
        <p:xfrm>
          <a:off x="156121" y="94593"/>
          <a:ext cx="6605752" cy="15080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3579"/>
                <a:gridCol w="1224649"/>
                <a:gridCol w="1362508"/>
                <a:gridCol w="1362508"/>
                <a:gridCol w="1362508"/>
              </a:tblGrid>
              <a:tr h="382162">
                <a:tc>
                  <a:txBody>
                    <a:bodyPr/>
                    <a:lstStyle/>
                    <a:p>
                      <a:r>
                        <a:rPr lang="en-US" dirty="0" smtClean="0"/>
                        <a:t>Sample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 (g)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 SE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0.220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0.039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0.0039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0.0078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0.215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0.043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0.0043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0.0086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0.208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0.042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0.0042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0.0084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21" y="1674813"/>
            <a:ext cx="5582525" cy="508130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738646" y="1662187"/>
            <a:ext cx="323193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Bar graph of the three sample means. What is the probability of capturing the actual mean?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66890447"/>
      </p:ext>
    </p:extLst>
  </p:cSld>
  <p:clrMapOvr>
    <a:masterClrMapping/>
  </p:clrMapOvr>
  <p:transition spd="slow">
    <p:cover/>
    <p:sndAc>
      <p:stSnd>
        <p:snd r:embed="rId4" name="whoosh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26F51-4AE2-2545-BAA8-AA74E4AAA593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Mean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2030601"/>
              </p:ext>
            </p:extLst>
          </p:nvPr>
        </p:nvGraphicFramePr>
        <p:xfrm>
          <a:off x="6546850" y="3363913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0" name="Equation" r:id="rId5" imgW="114120" imgH="177480" progId="Equation.DSMT4">
                  <p:embed/>
                </p:oleObj>
              </mc:Choice>
              <mc:Fallback>
                <p:oleObj name="Equation" r:id="rId5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546850" y="3363913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2146312"/>
              </p:ext>
            </p:extLst>
          </p:nvPr>
        </p:nvGraphicFramePr>
        <p:xfrm>
          <a:off x="55398" y="-47757"/>
          <a:ext cx="6605752" cy="14966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3579"/>
                <a:gridCol w="1224649"/>
                <a:gridCol w="1362508"/>
                <a:gridCol w="1362508"/>
                <a:gridCol w="136250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Sample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 (g)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 SE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0.220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0.039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0.0039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0.0078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0.215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0.043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0.0043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0.0086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0.208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0.042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0.0042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0.0084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5738646" y="1662187"/>
            <a:ext cx="323193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Bar graph with 1 SE bars inserted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8" y="1535113"/>
            <a:ext cx="5494064" cy="4544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469553"/>
      </p:ext>
    </p:extLst>
  </p:cSld>
  <p:clrMapOvr>
    <a:masterClrMapping/>
  </p:clrMapOvr>
  <p:transition spd="slow">
    <p:cover/>
    <p:sndAc>
      <p:stSnd>
        <p:snd r:embed="rId4" name="whoosh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26F51-4AE2-2545-BAA8-AA74E4AAA593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Mean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0120948"/>
              </p:ext>
            </p:extLst>
          </p:nvPr>
        </p:nvGraphicFramePr>
        <p:xfrm>
          <a:off x="6546850" y="3363913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1" name="Equation" r:id="rId5" imgW="114120" imgH="177480" progId="Equation.DSMT4">
                  <p:embed/>
                </p:oleObj>
              </mc:Choice>
              <mc:Fallback>
                <p:oleObj name="Equation" r:id="rId5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546850" y="3363913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8561834"/>
              </p:ext>
            </p:extLst>
          </p:nvPr>
        </p:nvGraphicFramePr>
        <p:xfrm>
          <a:off x="55398" y="-47757"/>
          <a:ext cx="6605752" cy="14966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3579"/>
                <a:gridCol w="1224649"/>
                <a:gridCol w="1362508"/>
                <a:gridCol w="1362508"/>
                <a:gridCol w="136250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Sample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 (g)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 SE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0.220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0.039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0.0039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0.0078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0.215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0.043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0.0043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0.0086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0.208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0.042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0.0042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0.0084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127" y="1401872"/>
            <a:ext cx="5945134" cy="541136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738646" y="1662187"/>
            <a:ext cx="323193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Bar graph with 2 SE bars inserted?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58466468"/>
      </p:ext>
    </p:extLst>
  </p:cSld>
  <p:clrMapOvr>
    <a:masterClrMapping/>
  </p:clrMapOvr>
  <p:transition spd="slow">
    <p:cover/>
    <p:sndAc>
      <p:stSnd>
        <p:snd r:embed="rId4" name="whoosh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26F51-4AE2-2545-BAA8-AA74E4AAA593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Mean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9579033"/>
              </p:ext>
            </p:extLst>
          </p:nvPr>
        </p:nvGraphicFramePr>
        <p:xfrm>
          <a:off x="6546850" y="3363913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4" name="Equation" r:id="rId5" imgW="114120" imgH="177480" progId="Equation.DSMT4">
                  <p:embed/>
                </p:oleObj>
              </mc:Choice>
              <mc:Fallback>
                <p:oleObj name="Equation" r:id="rId5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546850" y="3363913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0" y="5803355"/>
            <a:ext cx="9144000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200" dirty="0" smtClean="0"/>
              <a:t>Adding a mean from a sample size of 300 beans. 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3"/>
            <a:ext cx="8103476" cy="5845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351809"/>
      </p:ext>
    </p:extLst>
  </p:cSld>
  <p:clrMapOvr>
    <a:masterClrMapping/>
  </p:clrMapOvr>
  <p:transition spd="slow">
    <p:cover/>
    <p:sndAc>
      <p:stSnd>
        <p:snd r:embed="rId4" name="whoosh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26F51-4AE2-2545-BAA8-AA74E4AAA593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Comparing  the Mass of Pinto Beans and Black-eyed Peas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5189506"/>
              </p:ext>
            </p:extLst>
          </p:nvPr>
        </p:nvGraphicFramePr>
        <p:xfrm>
          <a:off x="6546850" y="3363913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9" name="Equation" r:id="rId5" imgW="114120" imgH="177480" progId="Equation.DSMT4">
                  <p:embed/>
                </p:oleObj>
              </mc:Choice>
              <mc:Fallback>
                <p:oleObj name="Equation" r:id="rId5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546850" y="3363913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2995667" y="1417638"/>
            <a:ext cx="6022428" cy="304698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200" dirty="0" smtClean="0"/>
              <a:t>A student was interested in determining if the mass of pinto beans was significantly larger than the mass of black-eyed peas.  It is obvious that the mass can vary.  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67" y="1556188"/>
            <a:ext cx="2806700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041204"/>
      </p:ext>
    </p:extLst>
  </p:cSld>
  <p:clrMapOvr>
    <a:masterClrMapping/>
  </p:clrMapOvr>
  <p:transition spd="slow">
    <p:cover/>
    <p:sndAc>
      <p:stSnd>
        <p:snd r:embed="rId4" name="whoosh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MSI PPT Template - UTeach Expansion">
  <a:themeElements>
    <a:clrScheme name="NMSI">
      <a:dk1>
        <a:srgbClr val="000100"/>
      </a:dk1>
      <a:lt1>
        <a:srgbClr val="FFFFFF"/>
      </a:lt1>
      <a:dk2>
        <a:srgbClr val="1268AC"/>
      </a:dk2>
      <a:lt2>
        <a:srgbClr val="25A2E1"/>
      </a:lt2>
      <a:accent1>
        <a:srgbClr val="EA9922"/>
      </a:accent1>
      <a:accent2>
        <a:srgbClr val="CE0C38"/>
      </a:accent2>
      <a:accent3>
        <a:srgbClr val="451A60"/>
      </a:accent3>
      <a:accent4>
        <a:srgbClr val="25A2E1"/>
      </a:accent4>
      <a:accent5>
        <a:srgbClr val="59AE5D"/>
      </a:accent5>
      <a:accent6>
        <a:srgbClr val="1268AC"/>
      </a:accent6>
      <a:hlink>
        <a:srgbClr val="FFFFFF"/>
      </a:hlink>
      <a:folHlink>
        <a:srgbClr val="FFFFF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NMSI PPT Template - CRP</Template>
  <TotalTime>11579</TotalTime>
  <Words>1294</Words>
  <Application>Microsoft Office PowerPoint</Application>
  <PresentationFormat>On-screen Show (4:3)</PresentationFormat>
  <Paragraphs>306</Paragraphs>
  <Slides>20</Slides>
  <Notes>20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Times New Roman</vt:lpstr>
      <vt:lpstr>NMSI PPT Template - UTeach Expansion</vt:lpstr>
      <vt:lpstr>Equation</vt:lpstr>
      <vt:lpstr>PowerPoint Presentation</vt:lpstr>
      <vt:lpstr>Sampling and Capturing the Actual Mean </vt:lpstr>
      <vt:lpstr>Standard Error or Standard Error of the Mean </vt:lpstr>
      <vt:lpstr>Standard Error or Standard Error of the Mean</vt:lpstr>
      <vt:lpstr>Mean</vt:lpstr>
      <vt:lpstr>Mean</vt:lpstr>
      <vt:lpstr>Mean</vt:lpstr>
      <vt:lpstr>Mean</vt:lpstr>
      <vt:lpstr>Comparing  the Mass of Pinto Beans and Black-eyed Peas</vt:lpstr>
      <vt:lpstr>Comparing  the Mass of Pinto Beans and Black-eyed Peas</vt:lpstr>
      <vt:lpstr>PowerPoint Presentation</vt:lpstr>
      <vt:lpstr>PowerPoint Presentation</vt:lpstr>
      <vt:lpstr>Bar Graph of the Means</vt:lpstr>
      <vt:lpstr>PowerPoint Presentation</vt:lpstr>
      <vt:lpstr>Standard Deviation or Standard Error of the Means  Bars????</vt:lpstr>
      <vt:lpstr>Your Turn</vt:lpstr>
      <vt:lpstr>Your Turn</vt:lpstr>
      <vt:lpstr>Your Turn</vt:lpstr>
      <vt:lpstr>Your Turn</vt:lpstr>
      <vt:lpstr>Your Turn</vt:lpstr>
    </vt:vector>
  </TitlesOfParts>
  <Company>NMSI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Karen Miksch</dc:creator>
  <cp:lastModifiedBy>DiLuglio, Nicole J</cp:lastModifiedBy>
  <cp:revision>175</cp:revision>
  <cp:lastPrinted>2015-01-02T22:03:10Z</cp:lastPrinted>
  <dcterms:created xsi:type="dcterms:W3CDTF">2015-01-02T18:59:54Z</dcterms:created>
  <dcterms:modified xsi:type="dcterms:W3CDTF">2015-04-23T01:57:57Z</dcterms:modified>
</cp:coreProperties>
</file>