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who.int/mediacentre/factsheets/fs358/e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heguardian.com/healthcare-network/ng-interactive/2016/jan/18/top-five-causes-of-death-worldwide-infograph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331/e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330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Leading Causes of Mortality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from: https</a:t>
            </a:r>
            <a:r>
              <a:rPr lang="en-US" dirty="0"/>
              <a:t>://www.proclinical.com/blogs/2017-5/the-leading-causes-of-death-in-the-world-can-they-be-cured</a:t>
            </a:r>
          </a:p>
        </p:txBody>
      </p:sp>
    </p:spTree>
    <p:extLst>
      <p:ext uri="{BB962C8B-B14F-4D97-AF65-F5344CB8AC3E}">
        <p14:creationId xmlns:p14="http://schemas.microsoft.com/office/powerpoint/2010/main" val="195993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9.) </a:t>
            </a:r>
            <a:r>
              <a:rPr lang="en-US" dirty="0"/>
              <a:t>Tuberculosis (TB)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2117635"/>
            <a:ext cx="4522899" cy="2390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1735" y="186554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It is caused by a bacterial infection.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TB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was one of the most prevalent global epidemics in the 18</a:t>
            </a:r>
            <a:r>
              <a:rPr lang="en-US" sz="2400" baseline="30000" dirty="0">
                <a:solidFill>
                  <a:srgbClr val="343434"/>
                </a:solidFill>
                <a:latin typeface="Merel W00"/>
              </a:rPr>
              <a:t>th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 and 19</a:t>
            </a:r>
            <a:r>
              <a:rPr lang="en-US" sz="2400" baseline="30000" dirty="0">
                <a:solidFill>
                  <a:srgbClr val="343434"/>
                </a:solidFill>
                <a:latin typeface="Merel W00"/>
              </a:rPr>
              <a:t>th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 centuries. </a:t>
            </a:r>
            <a:endParaRPr lang="en-US" sz="2400" dirty="0" smtClean="0">
              <a:solidFill>
                <a:srgbClr val="343434"/>
              </a:solidFill>
              <a:latin typeface="Merel W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The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widespread distribution of the TB vaccine (BCG) helped to reduce 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cases,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although it has not been entirely effective in preventing the 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disease.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One-third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of the world’s population is infected with TB bacteria every year, causing over 9 million cases and resulting in around 1.4 million deaths.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293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10.) </a:t>
            </a:r>
            <a:r>
              <a:rPr lang="en-US" dirty="0"/>
              <a:t>Road accidents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9347" y="174026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43434"/>
                </a:solidFill>
                <a:latin typeface="Merel W00"/>
              </a:rPr>
              <a:t>Tragically, as many as 1.3 million deaths are a result of road accidents every year. </a:t>
            </a:r>
            <a:endParaRPr lang="en-US" sz="2400" dirty="0" smtClean="0">
              <a:solidFill>
                <a:srgbClr val="343434"/>
              </a:solidFill>
              <a:latin typeface="Merel W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It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is the leading cause of accidental death. </a:t>
            </a:r>
            <a:endParaRPr lang="en-US" sz="2400" dirty="0" smtClean="0">
              <a:solidFill>
                <a:srgbClr val="343434"/>
              </a:solidFill>
              <a:latin typeface="Merel W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Road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accidents often lead to death as the impact of a collision can cause severe injuries such as head trauma (brain swelling, </a:t>
            </a:r>
            <a:r>
              <a:rPr lang="en-US" sz="2400" dirty="0" err="1">
                <a:solidFill>
                  <a:srgbClr val="343434"/>
                </a:solidFill>
                <a:latin typeface="Merel W00"/>
              </a:rPr>
              <a:t>haemorrhages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 and blood clots), external and/or internal bleeding, or a broken neck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43434"/>
                </a:solidFill>
                <a:latin typeface="Merel W00"/>
              </a:rPr>
              <a:t> </a:t>
            </a:r>
            <a:r>
              <a:rPr lang="en-US" sz="2400" dirty="0">
                <a:solidFill>
                  <a:srgbClr val="FA3584"/>
                </a:solidFill>
                <a:latin typeface="Merel W00"/>
                <a:hlinkClick r:id="rId2"/>
              </a:rPr>
              <a:t>It’s the leading cause of death among those aged 15-30, with 90% of cases occurring in developing </a:t>
            </a:r>
            <a:r>
              <a:rPr lang="en-US" sz="2400" dirty="0" smtClean="0">
                <a:solidFill>
                  <a:srgbClr val="FA3584"/>
                </a:solidFill>
                <a:latin typeface="Merel W00"/>
                <a:hlinkClick r:id="rId2"/>
              </a:rPr>
              <a:t>countries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481" y="3336439"/>
            <a:ext cx="5554044" cy="29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1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1" y="618517"/>
            <a:ext cx="6929705" cy="59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1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mortality-LOW vs. HIGH INCOME ECONOMIES</a:t>
            </a:r>
            <a:br>
              <a:rPr lang="en-US" dirty="0" smtClean="0"/>
            </a:br>
            <a:r>
              <a:rPr lang="en-US" sz="1800" dirty="0" smtClean="0"/>
              <a:t>DATA FROM THE WORLD HEALTH ORGANIZATION</a:t>
            </a:r>
            <a:endParaRPr lang="en-US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3594220"/>
              </p:ext>
            </p:extLst>
          </p:nvPr>
        </p:nvGraphicFramePr>
        <p:xfrm>
          <a:off x="914400" y="2366963"/>
          <a:ext cx="10363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INCOME ECONOMIES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INCOME ECONOMIES 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1.) LOWER RESPIRATORY INFECTIONS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1.) ISCHAEMIC HEART DISEASE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2.) DIARRHEAL DISEASES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2.) STROKE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3.) 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3.) ALZHEIMER’S DISEASE AND OTHER DEMENTIAS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4.) ISCHAEMIC HEART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4.) TRACHEA, BRONCHUS,</a:t>
                      </a:r>
                      <a:r>
                        <a:rPr lang="en-US" baseline="0" dirty="0" smtClean="0"/>
                        <a:t> LUNG CANCERS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5.) HIV/AIDS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5.) CHRONIC OBSTRUCTIVE</a:t>
                      </a:r>
                      <a:r>
                        <a:rPr lang="en-US" baseline="0" dirty="0" smtClean="0"/>
                        <a:t> PULMONARY DISEASE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6.) TUBERCULOSIS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6.) LOWER RESPIRATORY INFECTIONS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7.) MALARIA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7.) COLON AND RECTUM CANCERS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8.) PRETERM BIRTH COMPLICATIONS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8.) DIABETES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9.) BIRTH</a:t>
                      </a:r>
                      <a:r>
                        <a:rPr lang="en-US" baseline="0" dirty="0" smtClean="0"/>
                        <a:t> ASPHYXIA AND BIRTH TRAUMA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9.) KIDNEY DISEASE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10.) ROAD INJURY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10.) BREAST CANCER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92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0338"/>
            <a:ext cx="10363825" cy="56308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1.) Ischemic </a:t>
            </a:r>
            <a:r>
              <a:rPr lang="en-US" sz="4400" dirty="0"/>
              <a:t>heart disease (coronary artery disease)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9042" y="1653072"/>
            <a:ext cx="6469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Also known as coronary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artery 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43434"/>
                </a:solidFill>
                <a:latin typeface="Merel W00"/>
              </a:rPr>
              <a:t>N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early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9 million deaths every 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Caused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by a build-up of fatty deposits on the wall of the arteries, usually attributed to lifestyle choices or other conditions such as high blood pressure or diabetes. </a:t>
            </a:r>
            <a:endParaRPr lang="en-US" sz="2400" dirty="0" smtClean="0">
              <a:solidFill>
                <a:srgbClr val="343434"/>
              </a:solidFill>
              <a:latin typeface="Merel W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43434"/>
                </a:solidFill>
                <a:latin typeface="Merel W00"/>
              </a:rPr>
              <a:t>A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rteries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become narrowed, restricting 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blood and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oxygen flow to the heart, potentially leading to a fatal heart attack. Non-deadly attacks cause chest pain known as angina, which can proceed a heart attack. </a:t>
            </a:r>
            <a:endParaRPr lang="en-US" sz="2400" dirty="0" smtClean="0">
              <a:solidFill>
                <a:srgbClr val="343434"/>
              </a:solidFill>
              <a:latin typeface="Merel W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343434"/>
                </a:solidFill>
                <a:latin typeface="Merel W00"/>
              </a:rPr>
              <a:t>Eastern </a:t>
            </a:r>
            <a:r>
              <a:rPr lang="en-US" sz="1600" dirty="0">
                <a:solidFill>
                  <a:srgbClr val="343434"/>
                </a:solidFill>
                <a:latin typeface="Merel W00"/>
              </a:rPr>
              <a:t>European countries such as </a:t>
            </a:r>
            <a:r>
              <a:rPr lang="en-US" sz="1600" dirty="0">
                <a:solidFill>
                  <a:srgbClr val="69B4E7"/>
                </a:solidFill>
                <a:latin typeface="Merel W00"/>
                <a:hlinkClick r:id="rId2"/>
              </a:rPr>
              <a:t>Ukraine, Uzbekistan and Kyrgyzstan suffer the highest number of casualties</a:t>
            </a:r>
            <a:r>
              <a:rPr lang="en-US" sz="1600" dirty="0">
                <a:solidFill>
                  <a:srgbClr val="343434"/>
                </a:solidFill>
                <a:latin typeface="Merel W00"/>
              </a:rPr>
              <a:t>, most likely due to the heavy drinking culture and high levels of pollution.</a:t>
            </a:r>
            <a:endParaRPr lang="en-US" sz="1600" dirty="0"/>
          </a:p>
        </p:txBody>
      </p:sp>
      <p:sp>
        <p:nvSpPr>
          <p:cNvPr id="5" name="AutoShape 2" descr="heart disea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414" y="2846230"/>
            <a:ext cx="5345917" cy="28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126" y="-38355"/>
            <a:ext cx="10364451" cy="1596177"/>
          </a:xfrm>
        </p:spPr>
        <p:txBody>
          <a:bodyPr/>
          <a:lstStyle/>
          <a:p>
            <a:r>
              <a:rPr lang="en-US" dirty="0" smtClean="0"/>
              <a:t>2.) 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1351" y="1018453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43434"/>
                </a:solidFill>
                <a:latin typeface="Merel W00"/>
              </a:rPr>
              <a:t>A </a:t>
            </a:r>
            <a:r>
              <a:rPr lang="en-US" sz="3200" dirty="0">
                <a:solidFill>
                  <a:srgbClr val="343434"/>
                </a:solidFill>
                <a:latin typeface="Merel W00"/>
              </a:rPr>
              <a:t>stroke occurs when the blood supply to the brain is disrupted, causing brain cells to die. </a:t>
            </a:r>
            <a:endParaRPr lang="en-US" sz="3200" dirty="0" smtClean="0">
              <a:solidFill>
                <a:srgbClr val="343434"/>
              </a:solidFill>
              <a:latin typeface="Merel W0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43434"/>
                </a:solidFill>
                <a:latin typeface="Merel W00"/>
              </a:rPr>
              <a:t>This </a:t>
            </a:r>
            <a:r>
              <a:rPr lang="en-US" sz="3200" dirty="0">
                <a:solidFill>
                  <a:srgbClr val="343434"/>
                </a:solidFill>
                <a:latin typeface="Merel W00"/>
              </a:rPr>
              <a:t>can lead to brain injury, disability and in some cases, death. </a:t>
            </a:r>
            <a:endParaRPr lang="en-US" sz="3200" dirty="0" smtClean="0">
              <a:solidFill>
                <a:srgbClr val="343434"/>
              </a:solidFill>
              <a:latin typeface="Merel W0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343434"/>
                </a:solidFill>
                <a:latin typeface="Merel W00"/>
              </a:rPr>
              <a:t>The </a:t>
            </a:r>
            <a:r>
              <a:rPr lang="en-US" sz="3200" dirty="0">
                <a:solidFill>
                  <a:srgbClr val="343434"/>
                </a:solidFill>
                <a:latin typeface="Merel W00"/>
              </a:rPr>
              <a:t>main causes of a stroke are from a blockage/blood clot (</a:t>
            </a:r>
            <a:r>
              <a:rPr lang="en-US" sz="3200" dirty="0" smtClean="0">
                <a:solidFill>
                  <a:srgbClr val="343434"/>
                </a:solidFill>
                <a:latin typeface="Merel W00"/>
              </a:rPr>
              <a:t>ischemic</a:t>
            </a:r>
            <a:r>
              <a:rPr lang="en-US" sz="3200" dirty="0">
                <a:solidFill>
                  <a:srgbClr val="343434"/>
                </a:solidFill>
                <a:latin typeface="Merel W00"/>
              </a:rPr>
              <a:t>) or a ruptured blood vessel (</a:t>
            </a:r>
            <a:r>
              <a:rPr lang="en-US" sz="3200" dirty="0" smtClean="0">
                <a:solidFill>
                  <a:srgbClr val="343434"/>
                </a:solidFill>
                <a:latin typeface="Merel W00"/>
              </a:rPr>
              <a:t>hemorrhagic</a:t>
            </a:r>
            <a:r>
              <a:rPr lang="en-US" sz="3200" dirty="0">
                <a:solidFill>
                  <a:srgbClr val="343434"/>
                </a:solidFill>
                <a:latin typeface="Merel W00"/>
              </a:rPr>
              <a:t>).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2" y="1765428"/>
            <a:ext cx="5348936" cy="28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3.) </a:t>
            </a:r>
            <a:r>
              <a:rPr lang="en-US" dirty="0"/>
              <a:t>Lower respiratory infections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2" y="2511379"/>
            <a:ext cx="4004925" cy="2116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1197" y="1416605"/>
            <a:ext cx="78932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Triggered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by viruses and 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bacteria and affect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the patient’s lungs and 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airways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Examples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include influenza (the flu), bronchitis and pneumonia. </a:t>
            </a:r>
            <a:endParaRPr lang="en-US" sz="2400" dirty="0" smtClean="0">
              <a:solidFill>
                <a:srgbClr val="343434"/>
              </a:solidFill>
              <a:latin typeface="Merel W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Global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flu epidemics and pneumonia are known to cause devastation in elderly and infant populations every year. </a:t>
            </a:r>
            <a:endParaRPr lang="en-US" sz="2400" dirty="0" smtClean="0">
              <a:solidFill>
                <a:srgbClr val="343434"/>
              </a:solidFill>
              <a:latin typeface="Merel W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In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2015, </a:t>
            </a:r>
            <a:r>
              <a:rPr lang="en-US" sz="2400" dirty="0">
                <a:solidFill>
                  <a:srgbClr val="69B4E7"/>
                </a:solidFill>
                <a:latin typeface="Merel W00"/>
                <a:hlinkClick r:id="rId3"/>
              </a:rPr>
              <a:t>pneumonia killed 920,136 children under the age of 5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, mostly in South Asia and sub-Saharan Africa. The introduction of vaccines has been incredibly effective in lowering mortality rates over the past 20-30 years, particularly in developing countries.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110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4.) </a:t>
            </a:r>
            <a:r>
              <a:rPr lang="en-US" dirty="0"/>
              <a:t>Chronic obstructive pulmonary disease (COPD)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419" y="1795664"/>
            <a:ext cx="6667500" cy="3524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042" y="168348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These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include chronic bronchitis and emphysema, which are conditions that make the lungs inflamed and </a:t>
            </a: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damaged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The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main cause is smoking, although COPD can affect non-smokers, particularly asthma patients and those who live in very polluted areas. </a:t>
            </a:r>
            <a:endParaRPr lang="en-US" sz="2400" dirty="0" smtClean="0">
              <a:solidFill>
                <a:srgbClr val="343434"/>
              </a:solidFill>
              <a:latin typeface="Merel W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Asian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populations are most affected because of high levels of pollution in countries such as Nepal, North Korea and India. </a:t>
            </a:r>
            <a:endParaRPr lang="en-US" sz="2400" dirty="0" smtClean="0">
              <a:solidFill>
                <a:srgbClr val="343434"/>
              </a:solidFill>
              <a:latin typeface="Merel W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43434"/>
                </a:solidFill>
                <a:latin typeface="Merel W00"/>
              </a:rPr>
              <a:t>COPD </a:t>
            </a:r>
            <a:r>
              <a:rPr lang="en-US" sz="2400" dirty="0">
                <a:solidFill>
                  <a:srgbClr val="343434"/>
                </a:solidFill>
                <a:latin typeface="Merel W00"/>
              </a:rPr>
              <a:t>is estimated to be the cause of 3.17 million deaths every year.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814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20" y="196711"/>
            <a:ext cx="10364451" cy="1334796"/>
          </a:xfrm>
        </p:spPr>
        <p:txBody>
          <a:bodyPr/>
          <a:lstStyle/>
          <a:p>
            <a:r>
              <a:rPr lang="en-US" dirty="0" smtClean="0"/>
              <a:t>5.) </a:t>
            </a:r>
            <a:r>
              <a:rPr lang="en-US" dirty="0"/>
              <a:t>Lung cancer, trachea and bronchus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5667" y="1669424"/>
            <a:ext cx="10676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43434"/>
                </a:solidFill>
                <a:latin typeface="Merel W00"/>
              </a:rPr>
              <a:t>Lung disease, particularly lung cancer, is number 5 of the top 10 killers. It is responsible for over 1.6 million deaths worldwide. Lung cancer is a particularly aggressive and serious form of cancer that is very common in smokers, accounting for 85% of cases. Countries such as Spain and Hungary are highly affected by the disease, and in China, it is the most common type of cancer. 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16" y="4115666"/>
            <a:ext cx="4973660" cy="26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554123"/>
            <a:ext cx="10364451" cy="1596177"/>
          </a:xfrm>
        </p:spPr>
        <p:txBody>
          <a:bodyPr/>
          <a:lstStyle/>
          <a:p>
            <a:r>
              <a:rPr lang="en-US" dirty="0" smtClean="0"/>
              <a:t>6.) </a:t>
            </a:r>
            <a:r>
              <a:rPr lang="en-US" dirty="0"/>
              <a:t>Diabetes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08" y="1911508"/>
            <a:ext cx="4831992" cy="2554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3879" y="140916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43434"/>
                </a:solidFill>
                <a:latin typeface="Merel W00"/>
              </a:rPr>
              <a:t>Affects </a:t>
            </a:r>
            <a:r>
              <a:rPr lang="en-US" sz="2800" dirty="0">
                <a:solidFill>
                  <a:srgbClr val="343434"/>
                </a:solidFill>
                <a:latin typeface="Merel W00"/>
              </a:rPr>
              <a:t>over 400 million people, resulting in approximately 1.59 million deaths each year. </a:t>
            </a:r>
            <a:endParaRPr lang="en-US" sz="2800" dirty="0" smtClean="0">
              <a:solidFill>
                <a:srgbClr val="343434"/>
              </a:solidFill>
              <a:latin typeface="Merel W0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43434"/>
                </a:solidFill>
                <a:latin typeface="Merel W00"/>
              </a:rPr>
              <a:t>There </a:t>
            </a:r>
            <a:r>
              <a:rPr lang="en-US" sz="2800" dirty="0">
                <a:solidFill>
                  <a:srgbClr val="343434"/>
                </a:solidFill>
                <a:latin typeface="Merel W00"/>
              </a:rPr>
              <a:t>are two types of the disease; one is an autoimmune condition whilst the other is linked to poor lifestyle choices such as diet</a:t>
            </a:r>
            <a:r>
              <a:rPr lang="en-US" sz="2800" dirty="0" smtClean="0">
                <a:solidFill>
                  <a:srgbClr val="343434"/>
                </a:solidFill>
                <a:latin typeface="Merel W0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43434"/>
                </a:solidFill>
                <a:latin typeface="Merel W00"/>
              </a:rPr>
              <a:t>T</a:t>
            </a:r>
            <a:r>
              <a:rPr lang="en-US" sz="2800" dirty="0" smtClean="0">
                <a:solidFill>
                  <a:srgbClr val="343434"/>
                </a:solidFill>
                <a:latin typeface="Merel W00"/>
              </a:rPr>
              <a:t>he </a:t>
            </a:r>
            <a:r>
              <a:rPr lang="en-US" sz="2800" dirty="0">
                <a:solidFill>
                  <a:srgbClr val="343434"/>
                </a:solidFill>
                <a:latin typeface="Merel W00"/>
              </a:rPr>
              <a:t>body has difficulty dealing with insulin, an agent that helps the body to absorb and process glucose.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860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7.) </a:t>
            </a:r>
            <a:r>
              <a:rPr lang="en-US" dirty="0"/>
              <a:t>Alzheimer’s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8" y="1718391"/>
            <a:ext cx="4780477" cy="2526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9882" y="1447655"/>
            <a:ext cx="67803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43434"/>
                </a:solidFill>
                <a:latin typeface="Merel W00"/>
              </a:rPr>
              <a:t>The number of people dying from Alzheimer’s disease, the leading cause of dementia, is rapidly increasing every year (1.54 million). </a:t>
            </a:r>
            <a:endParaRPr lang="en-US" sz="2800" dirty="0" smtClean="0">
              <a:solidFill>
                <a:srgbClr val="343434"/>
              </a:solidFill>
              <a:latin typeface="Merel W0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43434"/>
                </a:solidFill>
                <a:latin typeface="Merel W00"/>
              </a:rPr>
              <a:t>Alzheimer’s </a:t>
            </a:r>
            <a:r>
              <a:rPr lang="en-US" sz="2800" dirty="0">
                <a:solidFill>
                  <a:srgbClr val="343434"/>
                </a:solidFill>
                <a:latin typeface="Merel W00"/>
              </a:rPr>
              <a:t>in a neurodegenerative disease in which patients experience a gradual decrease in cognitive ability, such as memory and speech, caused by a build-up of amyloid proteins. </a:t>
            </a:r>
            <a:endParaRPr lang="en-US" sz="2800" dirty="0" smtClean="0">
              <a:solidFill>
                <a:srgbClr val="343434"/>
              </a:solidFill>
              <a:latin typeface="Merel W0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43434"/>
                </a:solidFill>
                <a:latin typeface="Merel W00"/>
              </a:rPr>
              <a:t>Currently</a:t>
            </a:r>
            <a:r>
              <a:rPr lang="en-US" sz="2800" dirty="0">
                <a:solidFill>
                  <a:srgbClr val="343434"/>
                </a:solidFill>
                <a:latin typeface="Merel W00"/>
              </a:rPr>
              <a:t>, there is no known way to prevent or cure Alzheimer’s disease.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53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8.) Diarrheal </a:t>
            </a:r>
            <a:r>
              <a:rPr lang="en-US" dirty="0"/>
              <a:t>diseases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36" y="1811635"/>
            <a:ext cx="5018468" cy="2652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972" y="1443841"/>
            <a:ext cx="5692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43434"/>
                </a:solidFill>
                <a:latin typeface="Merel W00"/>
              </a:rPr>
              <a:t>The</a:t>
            </a:r>
            <a:r>
              <a:rPr lang="en-US" sz="2000" dirty="0">
                <a:solidFill>
                  <a:srgbClr val="343434"/>
                </a:solidFill>
                <a:latin typeface="Merel W00"/>
              </a:rPr>
              <a:t> </a:t>
            </a:r>
            <a:r>
              <a:rPr lang="en-US" sz="2000" dirty="0">
                <a:solidFill>
                  <a:srgbClr val="69B4E7"/>
                </a:solidFill>
                <a:latin typeface="Merel W00"/>
                <a:hlinkClick r:id="rId3"/>
              </a:rPr>
              <a:t>second leading cause of death in children under 5 years</a:t>
            </a:r>
            <a:r>
              <a:rPr lang="en-US" sz="2000" dirty="0">
                <a:solidFill>
                  <a:srgbClr val="343434"/>
                </a:solidFill>
                <a:latin typeface="Merel W00"/>
              </a:rPr>
              <a:t>, killing approximately 525,000 children every year. </a:t>
            </a:r>
            <a:endParaRPr lang="en-US" sz="2000" dirty="0" smtClean="0">
              <a:solidFill>
                <a:srgbClr val="343434"/>
              </a:solidFill>
              <a:latin typeface="Merel W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43434"/>
                </a:solidFill>
                <a:latin typeface="Merel W00"/>
              </a:rPr>
              <a:t>Prolonged </a:t>
            </a:r>
            <a:r>
              <a:rPr lang="en-US" sz="2000" dirty="0">
                <a:solidFill>
                  <a:srgbClr val="343434"/>
                </a:solidFill>
                <a:latin typeface="Merel W00"/>
              </a:rPr>
              <a:t>bouts of </a:t>
            </a:r>
            <a:r>
              <a:rPr lang="en-US" sz="2000" dirty="0" smtClean="0">
                <a:solidFill>
                  <a:srgbClr val="343434"/>
                </a:solidFill>
                <a:latin typeface="Merel W00"/>
              </a:rPr>
              <a:t>diarrhea </a:t>
            </a:r>
            <a:r>
              <a:rPr lang="en-US" sz="2000" dirty="0">
                <a:solidFill>
                  <a:srgbClr val="343434"/>
                </a:solidFill>
                <a:latin typeface="Merel W00"/>
              </a:rPr>
              <a:t>strip the person of water and vital electrolytes such as sodium and chloride, leading to fatal levels of dehydration and malnutrition. </a:t>
            </a:r>
            <a:endParaRPr lang="en-US" sz="2000" dirty="0" smtClean="0">
              <a:solidFill>
                <a:srgbClr val="343434"/>
              </a:solidFill>
              <a:latin typeface="Merel W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43434"/>
                </a:solidFill>
                <a:latin typeface="Merel W00"/>
              </a:rPr>
              <a:t>These </a:t>
            </a:r>
            <a:r>
              <a:rPr lang="en-US" sz="2000" dirty="0">
                <a:solidFill>
                  <a:srgbClr val="343434"/>
                </a:solidFill>
                <a:latin typeface="Merel W00"/>
              </a:rPr>
              <a:t>diseases are predominantly caused by drinking unclean water and/or living in unsanitary conditions but can be easily treated with medication. </a:t>
            </a:r>
            <a:endParaRPr lang="en-US" sz="2000" dirty="0" smtClean="0">
              <a:solidFill>
                <a:srgbClr val="343434"/>
              </a:solidFill>
              <a:latin typeface="Merel W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43434"/>
                </a:solidFill>
                <a:latin typeface="Merel W00"/>
              </a:rPr>
              <a:t>Insufficient </a:t>
            </a:r>
            <a:r>
              <a:rPr lang="en-US" sz="2000" dirty="0">
                <a:solidFill>
                  <a:srgbClr val="343434"/>
                </a:solidFill>
                <a:latin typeface="Merel W00"/>
              </a:rPr>
              <a:t>availability of these life-saving drugs in many developing countries makes it difficult to control the widespread outbreaks, leading to 1.39 million deaths a year.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842677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49</TotalTime>
  <Words>729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Merel W00</vt:lpstr>
      <vt:lpstr>Tw Cen MT</vt:lpstr>
      <vt:lpstr>Droplet</vt:lpstr>
      <vt:lpstr>The Leading Causes of Mortality</vt:lpstr>
      <vt:lpstr>PowerPoint Presentation</vt:lpstr>
      <vt:lpstr>2.) Stroke</vt:lpstr>
      <vt:lpstr>3.) Lower respiratory infections </vt:lpstr>
      <vt:lpstr>4.) Chronic obstructive pulmonary disease (COPD) </vt:lpstr>
      <vt:lpstr>5.) Lung cancer, trachea and bronchus </vt:lpstr>
      <vt:lpstr>6.) Diabetes </vt:lpstr>
      <vt:lpstr>7.) Alzheimer’s disease </vt:lpstr>
      <vt:lpstr>8.) Diarrheal diseases </vt:lpstr>
      <vt:lpstr>9.) Tuberculosis (TB)</vt:lpstr>
      <vt:lpstr>10.) Road accidents </vt:lpstr>
      <vt:lpstr>PowerPoint Presentation</vt:lpstr>
      <vt:lpstr>Causes of mortality-LOW vs. HIGH INCOME ECONOMIES DATA FROM THE WORLD HEALTH ORGANIZATION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Leading Causes of Mortality</dc:title>
  <dc:creator>DiLuglio, Nicole J</dc:creator>
  <cp:lastModifiedBy>DiLuglio, Nicole J</cp:lastModifiedBy>
  <cp:revision>27</cp:revision>
  <dcterms:created xsi:type="dcterms:W3CDTF">2018-09-11T00:48:41Z</dcterms:created>
  <dcterms:modified xsi:type="dcterms:W3CDTF">2018-09-11T01:38:41Z</dcterms:modified>
</cp:coreProperties>
</file>