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CE1F5-70ED-4628-A07B-87D5F525D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0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vcell.ndsu.nodak.edu/animations/translation/movie-flash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atube.com/video/3450/DNA-Transcription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molgenetics/transcription.swf" TargetMode="External"/><Relationship Id="rId2" Type="http://schemas.openxmlformats.org/officeDocument/2006/relationships/hyperlink" Target="http://www.dnalc.org/resources/3d/13-transcription-advanced.html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vcell.ndsu.edu/animations/transcription/movie-flash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TRANSCRIPTION AND TRANSLATION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Ribosomes-make protein (in the cytoplasm)!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677" y="2311116"/>
            <a:ext cx="9613861" cy="359931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2 subunits, separate in cytoplasm until they join to begin translation</a:t>
            </a:r>
          </a:p>
          <a:p>
            <a:pPr lvl="1" eaLnBrk="1" hangingPunct="1"/>
            <a:r>
              <a:rPr lang="en-US" dirty="0" smtClean="0"/>
              <a:t>Large</a:t>
            </a:r>
          </a:p>
          <a:p>
            <a:pPr lvl="1" eaLnBrk="1" hangingPunct="1"/>
            <a:r>
              <a:rPr lang="en-US" dirty="0" smtClean="0"/>
              <a:t>Small</a:t>
            </a:r>
          </a:p>
          <a:p>
            <a:pPr eaLnBrk="1" hangingPunct="1"/>
            <a:r>
              <a:rPr lang="en-US" dirty="0" smtClean="0"/>
              <a:t>Made of </a:t>
            </a:r>
            <a:r>
              <a:rPr lang="en-US" dirty="0" err="1" smtClean="0"/>
              <a:t>rRNA</a:t>
            </a:r>
            <a:r>
              <a:rPr lang="en-US" dirty="0" smtClean="0"/>
              <a:t> (ribosomal RNA)</a:t>
            </a:r>
          </a:p>
          <a:p>
            <a:pPr marL="0" indent="0" eaLnBrk="1" hangingPunct="1">
              <a:buNone/>
            </a:pPr>
            <a:r>
              <a:rPr lang="en-US" dirty="0" smtClean="0"/>
              <a:t>   and protein</a:t>
            </a:r>
          </a:p>
          <a:p>
            <a:pPr eaLnBrk="1" hangingPunct="1"/>
            <a:r>
              <a:rPr lang="en-US" dirty="0" smtClean="0"/>
              <a:t>Contain </a:t>
            </a:r>
            <a:r>
              <a:rPr lang="en-US" dirty="0" smtClean="0"/>
              <a:t>3 binding sites</a:t>
            </a:r>
          </a:p>
          <a:p>
            <a:pPr lvl="1" eaLnBrk="1" hangingPunct="1"/>
            <a:r>
              <a:rPr lang="en-US" dirty="0" smtClean="0"/>
              <a:t>E</a:t>
            </a:r>
          </a:p>
          <a:p>
            <a:pPr lvl="1" eaLnBrk="1" hangingPunct="1"/>
            <a:r>
              <a:rPr lang="en-US" dirty="0" smtClean="0"/>
              <a:t>P</a:t>
            </a:r>
          </a:p>
          <a:p>
            <a:pPr lvl="1" eaLnBrk="1" hangingPunct="1"/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08" y="2867953"/>
            <a:ext cx="5244921" cy="377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9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Translation-in the cytoplasm!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046" y="2336873"/>
            <a:ext cx="5521418" cy="3599316"/>
          </a:xfrm>
        </p:spPr>
        <p:txBody>
          <a:bodyPr/>
          <a:lstStyle/>
          <a:p>
            <a:pPr eaLnBrk="1" hangingPunct="1"/>
            <a:r>
              <a:rPr lang="en-US" dirty="0" smtClean="0"/>
              <a:t>Second stage of protein </a:t>
            </a:r>
            <a:r>
              <a:rPr lang="en-US" dirty="0" smtClean="0"/>
              <a:t>production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mRNA is on a </a:t>
            </a:r>
            <a:r>
              <a:rPr lang="en-US" dirty="0" smtClean="0"/>
              <a:t>ribosome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 smtClean="0"/>
              <a:t>(transfer RNA) brings </a:t>
            </a:r>
            <a:r>
              <a:rPr lang="en-US" dirty="0" smtClean="0"/>
              <a:t>amino acids to the ribosome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63" y="2336873"/>
            <a:ext cx="6327258" cy="389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3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tRNA</a:t>
            </a:r>
            <a:r>
              <a:rPr lang="en-US" dirty="0" smtClean="0"/>
              <a:t> (transfer RNA)</a:t>
            </a:r>
            <a:endParaRPr lang="en-US" dirty="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6"/>
          <a:stretch>
            <a:fillRect/>
          </a:stretch>
        </p:blipFill>
        <p:spPr>
          <a:xfrm>
            <a:off x="3962401" y="1676400"/>
            <a:ext cx="2092325" cy="4191000"/>
          </a:xfrm>
        </p:spPr>
      </p:pic>
      <p:sp>
        <p:nvSpPr>
          <p:cNvPr id="2150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629400" y="1828800"/>
            <a:ext cx="3581400" cy="468791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endParaRPr lang="en-US" sz="2500" dirty="0"/>
          </a:p>
          <a:p>
            <a:pPr eaLnBrk="1" hangingPunct="1"/>
            <a:r>
              <a:rPr lang="en-US" sz="3600" dirty="0"/>
              <a:t>Bound to one amino acid on one </a:t>
            </a:r>
            <a:r>
              <a:rPr lang="en-US" sz="3600" dirty="0" smtClean="0"/>
              <a:t>end</a:t>
            </a:r>
          </a:p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>
                <a:solidFill>
                  <a:schemeClr val="accent1"/>
                </a:solidFill>
              </a:rPr>
              <a:t>Anticodon</a:t>
            </a:r>
            <a:r>
              <a:rPr lang="en-US" sz="3600" dirty="0"/>
              <a:t> on the other end complements mRNA codon</a:t>
            </a:r>
          </a:p>
          <a:p>
            <a:pPr eaLnBrk="1" hangingPunct="1"/>
            <a:endParaRPr lang="en-US" sz="2500" dirty="0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5638800" y="3886200"/>
            <a:ext cx="1066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 flipV="1">
            <a:off x="5486400" y="20574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24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3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tRNA Function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Amino acids must be in the correct order for the protein to function correctly</a:t>
            </a:r>
          </a:p>
          <a:p>
            <a:pPr eaLnBrk="1" hangingPunct="1"/>
            <a:r>
              <a:rPr lang="en-US" smtClean="0"/>
              <a:t>tRNA lines up amino acids using mRNA code</a:t>
            </a:r>
          </a:p>
        </p:txBody>
      </p:sp>
    </p:spTree>
    <p:extLst>
      <p:ext uri="{BB962C8B-B14F-4D97-AF65-F5344CB8AC3E}">
        <p14:creationId xmlns:p14="http://schemas.microsoft.com/office/powerpoint/2010/main" val="8039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2133600" cy="1143000"/>
          </a:xfrm>
        </p:spPr>
        <p:txBody>
          <a:bodyPr/>
          <a:lstStyle/>
          <a:p>
            <a:pPr eaLnBrk="1" hangingPunct="1"/>
            <a:r>
              <a:rPr lang="en-US" sz="1200">
                <a:hlinkClick r:id="rId2"/>
              </a:rPr>
              <a:t>http://vcell.ndsu.nodak.edu/animations/translation/movie-flash.htm</a:t>
            </a:r>
            <a:r>
              <a:rPr lang="en-US" sz="1200"/>
              <a:t/>
            </a:r>
            <a:br>
              <a:rPr lang="en-US" sz="1200"/>
            </a:br>
            <a:endParaRPr lang="en-US" sz="120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524001" y="1828800"/>
            <a:ext cx="7313613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2" descr="http://www.biologycorner.com/resources/translation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"/>
            <a:ext cx="49149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Reading the DNA code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Every 3 DNA bases pairs with 3 mRNA bases</a:t>
            </a:r>
          </a:p>
          <a:p>
            <a:pPr eaLnBrk="1" hangingPunct="1"/>
            <a:r>
              <a:rPr lang="en-US" dirty="0" smtClean="0"/>
              <a:t>Every group of 3 mRNA bases encodes a single amino acid</a:t>
            </a:r>
          </a:p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Codon</a:t>
            </a:r>
            <a:r>
              <a:rPr lang="en-US" dirty="0" smtClean="0"/>
              <a:t>- coding triplet of mRNA bases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1"/>
            <a:ext cx="22860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13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Genetic </a:t>
            </a:r>
            <a:r>
              <a:rPr lang="en-US" dirty="0" smtClean="0"/>
              <a:t>Code-The Codon Chart</a:t>
            </a:r>
            <a:endParaRPr lang="en-US" dirty="0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1" y="1828800"/>
            <a:ext cx="7313613" cy="4572000"/>
          </a:xfrm>
        </p:spPr>
      </p:pic>
    </p:spTree>
    <p:extLst>
      <p:ext uri="{BB962C8B-B14F-4D97-AF65-F5344CB8AC3E}">
        <p14:creationId xmlns:p14="http://schemas.microsoft.com/office/powerpoint/2010/main" val="8664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1" y="2133600"/>
            <a:ext cx="7313613" cy="4572000"/>
          </a:xfrm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286000" y="106364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/>
              <a:t>ACGATACCCTGACGAGCGTTAGCTATCG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228850" y="461964"/>
            <a:ext cx="1295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>
                <a:solidFill>
                  <a:srgbClr val="660066"/>
                </a:solidFill>
              </a:rPr>
              <a:t>UGC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3109913" y="485775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>
                <a:solidFill>
                  <a:srgbClr val="660066"/>
                </a:solidFill>
              </a:rPr>
              <a:t>U</a:t>
            </a:r>
            <a:r>
              <a:rPr lang="en-US" sz="3200" dirty="0">
                <a:solidFill>
                  <a:srgbClr val="008000"/>
                </a:solidFill>
              </a:rPr>
              <a:t>AU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3952875" y="47625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rgbClr val="008000"/>
                </a:solidFill>
              </a:rPr>
              <a:t>G</a:t>
            </a:r>
            <a:r>
              <a:rPr lang="en-US" sz="3200" dirty="0" smtClean="0">
                <a:solidFill>
                  <a:srgbClr val="FF3300"/>
                </a:solidFill>
              </a:rPr>
              <a:t>GG</a:t>
            </a:r>
            <a:endParaRPr lang="en-US" sz="3200" dirty="0">
              <a:solidFill>
                <a:srgbClr val="FF3300"/>
              </a:solidFill>
            </a:endParaRP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4905375" y="476250"/>
            <a:ext cx="1358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>
                <a:solidFill>
                  <a:srgbClr val="FF3300"/>
                </a:solidFill>
              </a:rPr>
              <a:t>A</a:t>
            </a:r>
            <a:r>
              <a:rPr lang="en-US" sz="3200">
                <a:solidFill>
                  <a:srgbClr val="0066FF"/>
                </a:solidFill>
              </a:rPr>
              <a:t>CUG</a:t>
            </a:r>
          </a:p>
        </p:txBody>
      </p:sp>
    </p:spTree>
    <p:extLst>
      <p:ext uri="{BB962C8B-B14F-4D97-AF65-F5344CB8AC3E}">
        <p14:creationId xmlns:p14="http://schemas.microsoft.com/office/powerpoint/2010/main" val="21723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Transcription vs. Translation Review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6272" y="1546586"/>
            <a:ext cx="3579812" cy="442118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2500" dirty="0">
                <a:solidFill>
                  <a:schemeClr val="accent1"/>
                </a:solidFill>
              </a:rPr>
              <a:t>Transcription</a:t>
            </a:r>
            <a:endParaRPr lang="en-US" sz="2500" dirty="0"/>
          </a:p>
          <a:p>
            <a:pPr eaLnBrk="1" hangingPunct="1"/>
            <a:r>
              <a:rPr lang="en-US" sz="2500" dirty="0"/>
              <a:t>Process by which genetic information encoded in DNA is copied onto messenger RNA</a:t>
            </a:r>
          </a:p>
          <a:p>
            <a:pPr eaLnBrk="1" hangingPunct="1"/>
            <a:r>
              <a:rPr lang="en-US" sz="2500" dirty="0"/>
              <a:t>Occurs in the nucleus</a:t>
            </a:r>
          </a:p>
          <a:p>
            <a:pPr eaLnBrk="1" hangingPunct="1"/>
            <a:r>
              <a:rPr lang="en-US" sz="2500" dirty="0"/>
              <a:t>DNA  </a:t>
            </a:r>
            <a:r>
              <a:rPr lang="en-US" sz="2500" dirty="0" smtClean="0">
                <a:sym typeface="Wingdings" panose="05000000000000000000" pitchFamily="2" charset="2"/>
              </a:rPr>
              <a:t> </a:t>
            </a:r>
            <a:r>
              <a:rPr lang="en-US" sz="2500" dirty="0" smtClean="0"/>
              <a:t>mRNA</a:t>
            </a:r>
            <a:endParaRPr lang="en-US" sz="2500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56523" y="1546586"/>
            <a:ext cx="3581400" cy="411638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2500" dirty="0">
                <a:solidFill>
                  <a:schemeClr val="accent1"/>
                </a:solidFill>
              </a:rPr>
              <a:t>Translation</a:t>
            </a:r>
          </a:p>
          <a:p>
            <a:pPr eaLnBrk="1" hangingPunct="1"/>
            <a:r>
              <a:rPr lang="en-US" sz="2500" dirty="0"/>
              <a:t>Process by which information encoded in mRNA is used to assemble a protein at a ribosome</a:t>
            </a:r>
          </a:p>
          <a:p>
            <a:pPr eaLnBrk="1" hangingPunct="1"/>
            <a:r>
              <a:rPr lang="en-US" sz="2500" dirty="0"/>
              <a:t>Occurs </a:t>
            </a:r>
            <a:r>
              <a:rPr lang="en-US" sz="2500" dirty="0" smtClean="0"/>
              <a:t>in the cytoplasm on </a:t>
            </a:r>
            <a:r>
              <a:rPr lang="en-US" sz="2500" dirty="0"/>
              <a:t>a Ribosome</a:t>
            </a:r>
          </a:p>
          <a:p>
            <a:pPr eaLnBrk="1" hangingPunct="1"/>
            <a:r>
              <a:rPr lang="en-US" sz="2500" dirty="0"/>
              <a:t>mRNA </a:t>
            </a:r>
            <a:r>
              <a:rPr lang="en-US" sz="2500" dirty="0" smtClean="0">
                <a:sym typeface="Wingdings" panose="05000000000000000000" pitchFamily="2" charset="2"/>
              </a:rPr>
              <a:t></a:t>
            </a:r>
            <a:r>
              <a:rPr lang="en-US" sz="2500" dirty="0" smtClean="0"/>
              <a:t>   </a:t>
            </a:r>
            <a:r>
              <a:rPr lang="en-US" sz="2500" dirty="0"/>
              <a:t>protein</a:t>
            </a:r>
            <a:endParaRPr lang="en-US" sz="2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s://cristieeddie.files.wordpress.com/2009/12/picture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cristieeddie.files.wordpress.com/2009/12/picture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2" t="9604" r="62378" b="14339"/>
          <a:stretch/>
        </p:blipFill>
        <p:spPr>
          <a:xfrm>
            <a:off x="2302372" y="160337"/>
            <a:ext cx="5798441" cy="66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Central Dogma of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DNA</a:t>
            </a:r>
            <a:r>
              <a:rPr lang="en-US" sz="5400" dirty="0" smtClean="0">
                <a:sym typeface="Wingdings" panose="05000000000000000000" pitchFamily="2" charset="2"/>
              </a:rPr>
              <a:t> RNA Protein Traits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0235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2" descr="http://www.anselm.edu/homepage/jpitocch/genbio/transcrtrans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0"/>
            <a:ext cx="7620000" cy="67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2133601" y="1905000"/>
            <a:ext cx="1616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/>
              <a:t>NUCLEUS</a:t>
            </a:r>
            <a:r>
              <a:rPr lang="en-US" sz="1800" b="1">
                <a:sym typeface="Wingdings" panose="05000000000000000000" pitchFamily="2" charset="2"/>
              </a:rPr>
              <a:t></a:t>
            </a:r>
            <a:endParaRPr lang="en-US" sz="1800" b="1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057401" y="4953000"/>
            <a:ext cx="197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ym typeface="Wingdings" panose="05000000000000000000" pitchFamily="2" charset="2"/>
              </a:rPr>
              <a:t>CYTOPLASM</a:t>
            </a:r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10333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RNA vs. DNA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530" y="2378606"/>
            <a:ext cx="4698358" cy="3599316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2500" dirty="0">
                <a:solidFill>
                  <a:schemeClr val="accent1"/>
                </a:solidFill>
              </a:rPr>
              <a:t>DNA</a:t>
            </a:r>
          </a:p>
          <a:p>
            <a:pPr eaLnBrk="1" hangingPunct="1"/>
            <a:r>
              <a:rPr lang="en-US" sz="2500" dirty="0"/>
              <a:t>Double stranded</a:t>
            </a:r>
          </a:p>
          <a:p>
            <a:pPr eaLnBrk="1" hangingPunct="1"/>
            <a:r>
              <a:rPr lang="en-US" sz="2500" dirty="0" err="1"/>
              <a:t>Deoxyribose</a:t>
            </a:r>
            <a:r>
              <a:rPr lang="en-US" sz="2500" dirty="0"/>
              <a:t> sugar </a:t>
            </a:r>
          </a:p>
          <a:p>
            <a:pPr eaLnBrk="1" hangingPunct="1"/>
            <a:r>
              <a:rPr lang="en-US" sz="2500" dirty="0"/>
              <a:t>Bases: C,G </a:t>
            </a:r>
            <a:r>
              <a:rPr lang="en-US" sz="2500" dirty="0" smtClean="0"/>
              <a:t>A,T</a:t>
            </a:r>
          </a:p>
          <a:p>
            <a:pPr eaLnBrk="1" hangingPunct="1"/>
            <a:r>
              <a:rPr lang="en-US" sz="2500" dirty="0" smtClean="0"/>
              <a:t>Monomer: nucleotide</a:t>
            </a:r>
            <a:endParaRPr lang="en-US" sz="2500" dirty="0"/>
          </a:p>
          <a:p>
            <a:pPr eaLnBrk="1" hangingPunct="1"/>
            <a:endParaRPr lang="en-US" sz="2500" dirty="0"/>
          </a:p>
          <a:p>
            <a:pPr eaLnBrk="1" hangingPunct="1"/>
            <a:endParaRPr lang="en-US" sz="2500" dirty="0">
              <a:solidFill>
                <a:schemeClr val="accent1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41888" y="2416441"/>
            <a:ext cx="3581400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2500" dirty="0">
                <a:solidFill>
                  <a:schemeClr val="accent1"/>
                </a:solidFill>
              </a:rPr>
              <a:t>RNA</a:t>
            </a:r>
          </a:p>
          <a:p>
            <a:pPr eaLnBrk="1" hangingPunct="1"/>
            <a:r>
              <a:rPr lang="en-US" sz="2500" dirty="0"/>
              <a:t>Single stranded</a:t>
            </a:r>
          </a:p>
          <a:p>
            <a:pPr eaLnBrk="1" hangingPunct="1"/>
            <a:r>
              <a:rPr lang="en-US" sz="2500" dirty="0"/>
              <a:t>Ribose sugar</a:t>
            </a:r>
          </a:p>
          <a:p>
            <a:pPr eaLnBrk="1" hangingPunct="1"/>
            <a:r>
              <a:rPr lang="en-US" sz="2500" dirty="0"/>
              <a:t>Bases: </a:t>
            </a:r>
            <a:r>
              <a:rPr lang="en-US" sz="2500" dirty="0" err="1" smtClean="0"/>
              <a:t>C,G,A,Uracil</a:t>
            </a:r>
            <a:endParaRPr lang="en-US" sz="2500" dirty="0" smtClean="0"/>
          </a:p>
          <a:p>
            <a:pPr eaLnBrk="1" hangingPunct="1"/>
            <a:r>
              <a:rPr lang="en-US" sz="2500" dirty="0" smtClean="0"/>
              <a:t>Monomer: nucleotide</a:t>
            </a:r>
            <a:endParaRPr lang="en-US" sz="2500" dirty="0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908220" y="6273404"/>
            <a:ext cx="7467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500" dirty="0"/>
              <a:t>Both contain a sugar, phosphate, and base.</a:t>
            </a:r>
            <a:endParaRPr lang="en-US" sz="2400" dirty="0"/>
          </a:p>
        </p:txBody>
      </p: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63"/>
          <a:stretch>
            <a:fillRect/>
          </a:stretch>
        </p:blipFill>
        <p:spPr bwMode="auto">
          <a:xfrm>
            <a:off x="3962400" y="3810001"/>
            <a:ext cx="979488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982" y="3736182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6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Transcription-occurs in the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975" y="1976263"/>
            <a:ext cx="5286148" cy="4321505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RNA </a:t>
            </a:r>
            <a:r>
              <a:rPr lang="en-US" sz="2800" dirty="0"/>
              <a:t>forms base pairs with DNA</a:t>
            </a:r>
          </a:p>
          <a:p>
            <a:pPr lvl="1"/>
            <a:r>
              <a:rPr lang="en-US" sz="2800" dirty="0"/>
              <a:t>C-G</a:t>
            </a:r>
          </a:p>
          <a:p>
            <a:pPr lvl="1"/>
            <a:r>
              <a:rPr lang="en-US" sz="2800" dirty="0" smtClean="0"/>
              <a:t>A-U</a:t>
            </a:r>
          </a:p>
          <a:p>
            <a:pPr lvl="1"/>
            <a:endParaRPr lang="en-US" sz="2800" dirty="0"/>
          </a:p>
          <a:p>
            <a:r>
              <a:rPr lang="en-US" sz="2800" dirty="0" smtClean="0"/>
              <a:t>Messenger RNA (mRNA) is the end product of transcription</a:t>
            </a:r>
          </a:p>
        </p:txBody>
      </p:sp>
      <p:sp>
        <p:nvSpPr>
          <p:cNvPr id="5" name="AutoShape 2" descr="https://dr282zn36sxxg.cloudfront.net/datastreams/f-d%3A091427025eef0a64703094f090e6e59ab428cca608723f1ed32c54b6%2BIMAGE_THUMB_POSTCARD%2BIMAGE_THUMB_POSTCARD.1"/>
          <p:cNvSpPr>
            <a:spLocks noGrp="1" noChangeAspect="1" noChangeArrowheads="1"/>
          </p:cNvSpPr>
          <p:nvPr>
            <p:ph sz="half" idx="2"/>
          </p:nvPr>
        </p:nvSpPr>
        <p:spPr bwMode="auto">
          <a:xfrm>
            <a:off x="5594123" y="2336872"/>
            <a:ext cx="5687770" cy="424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It exits the nucleus through a nuclear pore and enters the cytoplasm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It exits the nucleus through a nuclear pore and enters the cytoplasm</a:t>
            </a:r>
          </a:p>
          <a:p>
            <a:endParaRPr lang="en-US" dirty="0"/>
          </a:p>
        </p:txBody>
      </p:sp>
      <p:sp>
        <p:nvSpPr>
          <p:cNvPr id="6" name="AutoShape 4" descr="https://dr282zn36sxxg.cloudfront.net/datastreams/f-d%3A091427025eef0a64703094f090e6e59ab428cca608723f1ed32c54b6%2BIMAGE_THUMB_POSTCARD%2BIMAGE_THUMB_POSTCARD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s://dr282zn36sxxg.cloudfront.net/datastreams/f-d%3A091427025eef0a64703094f090e6e59ab428cca608723f1ed32c54b6%2BIMAGE_THUMB_POSTCARD%2BIMAGE_THUMB_POSTCARD.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s://dr282zn36sxxg.cloudfront.net/datastreams/f-d%3A091427025eef0a64703094f090e6e59ab428cca608723f1ed32c54b6%2BIMAGE_THUMB_POSTCARD%2BIMAGE_THUMB_POSTCARD.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sphweb.bumc.bu.edu/otlt/MPH-Modules/PH/PH709_DNA-Genetics/Transcrip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78" y="2122256"/>
            <a:ext cx="6976227" cy="22823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80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Transcribe the following sequence: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10730362" cy="3599316"/>
          </a:xfrm>
        </p:spPr>
        <p:txBody>
          <a:bodyPr>
            <a:normAutofit fontScale="77500" lnSpcReduction="20000"/>
          </a:bodyPr>
          <a:lstStyle/>
          <a:p>
            <a:r>
              <a:rPr lang="en-US" sz="7200" dirty="0" smtClean="0"/>
              <a:t>TAC  GTT AAA  CGC TAT</a:t>
            </a:r>
          </a:p>
          <a:p>
            <a:r>
              <a:rPr lang="en-US" sz="7200" dirty="0" smtClean="0"/>
              <a:t>AUG CAA UUU GCG AUA</a:t>
            </a:r>
          </a:p>
          <a:p>
            <a:pPr marL="0" indent="0">
              <a:buNone/>
            </a:pPr>
            <a:endParaRPr lang="en-US" sz="7200" dirty="0" smtClean="0"/>
          </a:p>
          <a:p>
            <a:r>
              <a:rPr lang="en-US" sz="4800" dirty="0" smtClean="0"/>
              <a:t>mRNA is read in triplets called </a:t>
            </a:r>
            <a:r>
              <a:rPr lang="en-US" sz="4800" u="sng" dirty="0" smtClean="0"/>
              <a:t>CODONS</a:t>
            </a:r>
          </a:p>
          <a:p>
            <a:endParaRPr lang="en-US" sz="3200" dirty="0" smtClean="0">
              <a:hlinkClick r:id="rId2"/>
            </a:endParaRPr>
          </a:p>
          <a:p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://www.dnatube.com/video/3450/DNA-Transcription</a:t>
            </a:r>
            <a:endParaRPr lang="en-US" sz="3200" dirty="0"/>
          </a:p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3139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bio.miami.edu/~cmallery/150/gene/c7.17.7b.transcri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51" y="0"/>
            <a:ext cx="63404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2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7411" name="ClipArt Placeholder 2"/>
          <p:cNvSpPr>
            <a:spLocks noGrp="1" noTextEdit="1"/>
          </p:cNvSpPr>
          <p:nvPr>
            <p:ph type="clipArt" sz="half" idx="1"/>
          </p:nvPr>
        </p:nvSpPr>
        <p:spPr>
          <a:xfrm>
            <a:off x="1826684" y="1827213"/>
            <a:ext cx="9751483" cy="4114800"/>
          </a:xfrm>
        </p:spPr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895600" y="3105151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hlinkClick r:id="rId2"/>
              </a:rPr>
              <a:t>http://www.dnalc.org/resources/3d/13-transcription-advanced.html</a:t>
            </a:r>
            <a:endParaRPr 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2895600" y="2133600"/>
            <a:ext cx="3581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hlinkClick r:id="rId3"/>
              </a:rPr>
              <a:t>http://www.stolaf.edu/people/giannini/flashanimat/molgenetics/transcription.swf</a:t>
            </a:r>
            <a:endParaRPr lang="en-US" sz="12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2895600" y="4191001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hlinkClick r:id="rId4"/>
              </a:rPr>
              <a:t>http://vcell.ndsu.edu/animations/transcription/movie-flash.htm</a:t>
            </a:r>
            <a:endParaRPr 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662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Transcription is done…what now?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21" y="2285358"/>
            <a:ext cx="7499467" cy="359931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 smtClean="0"/>
              <a:t>Now we have mature mRNA transcribed from the cell’s DNA.  It is leaving the nucleus through a nuclear pore.  Once in the cytoplasm, it finds a ribosome so that translation can begin. 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496356" y="3968839"/>
            <a:ext cx="73136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/>
              <a:t>We know how mRNA is made, but how do we “read” the code?  </a:t>
            </a:r>
          </a:p>
        </p:txBody>
      </p:sp>
    </p:spTree>
    <p:extLst>
      <p:ext uri="{BB962C8B-B14F-4D97-AF65-F5344CB8AC3E}">
        <p14:creationId xmlns:p14="http://schemas.microsoft.com/office/powerpoint/2010/main" val="37200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31</TotalTime>
  <Words>400</Words>
  <Application>Microsoft Office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Verdana</vt:lpstr>
      <vt:lpstr>Wingdings</vt:lpstr>
      <vt:lpstr>Berlin</vt:lpstr>
      <vt:lpstr>TRANSCRIPTION AND TRANSLATION</vt:lpstr>
      <vt:lpstr>The Central Dogma of Biology</vt:lpstr>
      <vt:lpstr>PowerPoint Presentation</vt:lpstr>
      <vt:lpstr>RNA vs. DNA</vt:lpstr>
      <vt:lpstr>Transcription-occurs in the nucleus</vt:lpstr>
      <vt:lpstr>Transcribe the following sequence: </vt:lpstr>
      <vt:lpstr>PowerPoint Presentation</vt:lpstr>
      <vt:lpstr>ANIMATIONS </vt:lpstr>
      <vt:lpstr>Transcription is done…what now?</vt:lpstr>
      <vt:lpstr>Ribosomes-make protein (in the cytoplasm)!</vt:lpstr>
      <vt:lpstr>Translation-in the cytoplasm!</vt:lpstr>
      <vt:lpstr>tRNA (transfer RNA)</vt:lpstr>
      <vt:lpstr>tRNA Function</vt:lpstr>
      <vt:lpstr>http://vcell.ndsu.nodak.edu/animations/translation/movie-flash.htm </vt:lpstr>
      <vt:lpstr>Reading the DNA code</vt:lpstr>
      <vt:lpstr>The Genetic Code-The Codon Chart</vt:lpstr>
      <vt:lpstr>PowerPoint Presentation</vt:lpstr>
      <vt:lpstr>Transcription vs. Translation Review</vt:lpstr>
      <vt:lpstr>PowerPoint Presentation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TRANSCRIPTION AND TRANSLATION</dc:title>
  <dc:creator>DiLuglio, Nicole J</dc:creator>
  <cp:lastModifiedBy>DiLuglio, Nicole J</cp:lastModifiedBy>
  <cp:revision>13</cp:revision>
  <dcterms:created xsi:type="dcterms:W3CDTF">2016-01-20T01:51:13Z</dcterms:created>
  <dcterms:modified xsi:type="dcterms:W3CDTF">2016-01-20T02:22:53Z</dcterms:modified>
</cp:coreProperties>
</file>